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03F7-1056-3C42-B1A8-1703F9BABA2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5B6FF-507B-8E41-91C2-D9D87335E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ADD3F-D0AD-459F-9737-71697503A93D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80809" lvl="1" indent="-226937">
              <a:buFontTx/>
              <a:buAutoNum type="arabicPeriod"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4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1096-5B1F-D442-A9DA-16A69D13B17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8010-A4DD-3841-8587-74B157C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n.org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url?sa=i&amp;rct=j&amp;q=&amp;esrc=s&amp;source=images&amp;cd=&amp;cad=rja&amp;uact=8&amp;docid=SsrERZHXGKgG8M&amp;tbnid=skSdhV1iwQGyoM:&amp;ved=0CAcQjRw&amp;url=http://www.higheredjobs.com/institutionprofile.cfm?ProfileID=15496&amp;ei=8MstVPT0D5HroATZpIDABg&amp;bvm=bv.76802529,d.cGU&amp;psig=AFQjCNGYXLPHVPsNPMO3UZWogIcxmLZD-A&amp;ust=1412373868108314" TargetMode="Externa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7" y="838199"/>
            <a:ext cx="9158288" cy="4122241"/>
          </a:xfrm>
          <a:prstGeom prst="rect">
            <a:avLst/>
          </a:prstGeom>
          <a:solidFill>
            <a:srgbClr val="E7E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181600"/>
            <a:ext cx="4993640" cy="17526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820000"/>
                </a:solidFill>
                <a:latin typeface="Calibri" pitchFamily="34" charset="0"/>
                <a:cs typeface="Calibri" pitchFamily="34" charset="0"/>
              </a:rPr>
              <a:t>Greg Marsello</a:t>
            </a:r>
          </a:p>
          <a:p>
            <a:pPr algn="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Learning Resources Network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Vice President of Organizational Development</a:t>
            </a:r>
          </a:p>
        </p:txBody>
      </p:sp>
      <p:sp>
        <p:nvSpPr>
          <p:cNvPr id="5" name="AutoShape 8" descr="data:image/jpeg;base64,/9j/4AAQSkZJRgABAQAAAQABAAD/2wCEAAkGBhIQERUUEBQVEBURGBYSFhcWGBoVExEWFRwVFxMYFhgYHiYeGhkkGhQVIC8gIycpLCwsFyAxNTAqNSYxLDUBCQoKDgwOGg8PGisiHyQtLDE1MS0qNCo1MDItNS8uNC8pKiwvLy8sMCktLy0tKiksLCwsKSwsLCwsLSwsLCwsLP/AABEIAQsAvQMBIgACEQEDEQH/xAAcAAEAAgMBAQEAAAAAAAAAAAAAAwUEBgcCCAH/xABGEAACAQMCAwQJAQUEBgsAAAABAgADBBESIQUGMRMyQXEHFCJRUmGBkbEjQnJzgrJDYpKhFTM0NUTjFhclU4OUoqPC0dL/xAAaAQEAAwEBAQAAAAAAAAAAAAAAAwQFAgEG/8QAMBEAAgEDAgQDBwQDAAAAAAAAAAECAxEhBBIxQVHwE3GBMmGRobHR4QUiQvEjJMH/2gAMAwEAAhEDEQA/AO029uuhfZXoPAe6Serr8K/YRb9xfIfiSQCP1dfhX7CPV1+FfsJJEAj9XX4V+wj1dfhX7CSRAI/V1+FfsI9XX4V+wkkQCP1dfhX7CPV1+FfsJJEAj9XX4V+wj1dfhX7CSRAI/V1+FfsI9XX4V+wkkQCP1dfhX7CPV1+FfsJJEAj9XX4V+wj1dfhX7CSRAI/V1+FfsI9XX4V+wkkQCP1dfhX7CPV1+FfsJJEAj9XX4V+wj1dfhX7CSRAI7fuL5D8SSR2/cXyH4kkAREQBERAEREAREQBERAEREAREQBERAEREAREQBERAI7fuL5D8SSR2/cXyH4kkAREQBERAEREAREQBERAEREAREQBERAEREAREQBERAI7fuL5D8SSR2/cXyH4kkAREQBERAERNc5i5+tLLKu/aVB/Z08Mw/ePRfqc/KdQhKbtFXOZzjBXk7Gxz8JxOMcY9Ld3VyKAW2X5DXU+rMMfZRNSvuLV65zWq1Kv77Fh9ATgTRp/ptR+07fMzp/qNNeyr/I+hbjmG1p9+4op8mqID9szFPOtgP+Ko/wCMT55iWF+mR5yZXf6nLlFH0VS5tsm7t1QP/iIPyZY0LpKgzTZXHvUhh/lOBcoVrRapN7RqXCEYUICwVsjdgGGdvPym6+krlGlb0KdezpigaTaX7MaSVfusSPcwAz/elWppIRqKnd552LdPVzlTdSyxyOmxOBcL9IN/b4012qKP2av6gP1PtD6ETpXKPpAa8RmqW7qKZAd6X6iAnJHsd8dPANjxIkdbRVKSvxR3R1tOq7cGbnEit7lKihqbB1PQqcg/USWUi6IiIAiIgCIiAR2/cXyH4kkjt+4vkPxJIAiIgCRXNylJGeowRUGpmY4CgdSTPVasqKWchVUFiTsFA3JJ8Bicj5v4lecVSpUt6bCyt8tnu9ro7z4O7Y3OB0x75PQo+LLLsupBWreHHCu+hm8x86Xt8rrwylW7BDpaqintHPUgY3UYI6e1uM4ziczqIQSGBBB3B2IPjkHxnYvQ5UzZVB8NZv8ANKZlZ6Z+FbUbhR4mi59+Rqp5+z/eatCtGlV8BRsuv3MuvRlVpeM5XfT7HLoiJqGUJa8qpSa8oC4ANNqihgehzsur5atOflmVUTmS3Jo6i9skz6dpUVQBVAUDYADAHkBOdek/nK4ta1KjbP2RC9q5ABLZJCKcg7eySR45EquUvSTes9K3KJclmVAzEq+PEsw2OACc4zt4yo9KVbVxKqPgWmv/AKFb/wCUxdPpXCvtqWeGza1GqUqG6njKRf8AFuT14rRp3ll2dOrUTNalnCmoOuMd1sgjfAOx23zf+ivhDULVi+pWqOdSOulkdCynr4FQn1zOecg83f6PrkuCaVYBamNyuM6XA8cZO3uJndLW5WqivTIZXAZSOjA7gj6TzVupTj4T9nk/+HukVOo/FXtc/uUXGuCXPbLXsKqUmxirTcHsrj3FtO4YdNWM4xvtLOw4qHY0qgFOsih2p6tXsnYMh21JkEZwD7wJnzQ+OcnXVfifrFKt6uqU0KVNOrDAlSmnIyMZJzthsbynC08TdrLiXJ3hmCvd8DfIlBynzZTvkYBl7SkSrgdGwSFqJnfQ2Mj3dD7zfyKUXF2ZLGSkroRETk6EREAjt+4vkPxJJHb9xfIfiSQBESq5m4wbW3Z1Guo2KdJPGpVf2aa48d9/IGexTk7I8k1FXZpPpC5upNcU7NmIoK6G6K9SMg9ntvgDdsb9B1GJ0GnbUmohEC9kyaVCY0aGGBpxtjBnB+bOVbmyqZuP1BUOrtRkq7NuwJ8GznY9eozOqei28apw6mGz+mz0wfeoOR9tWP5Zo6mjGNGMoO67yZ2mrSlWlGas+8FpynywnD7fskYuSS7uRjUxwOngMADHymVx7glO8oPRq50vjcd5SDlWGfEESwiUHOTlvvkvqEVHbbB8/c48ovw6qFZu0SoCyPjGrHeBHgwyPuJQTtXpa4V2tl2gGTbuH+ehvYf8qf5ZxWfRaSs6tO74nzuroqlUsuAiIlsqH6rEHI2I3B8RP2rVZiWYlidySSST8ydzPMybHhtWu2mjTeqfcilsZ6Zx0HzM8bSyz1XeEbJ6NOHW1e70XK9oQpakp/1bMu51+/bcDpsc+E6TyXfXjGsl7RqUm1l0OB2ITCqKdPGwAxke/JPvn5ynyBb2WirhjX0AMWbIVmA16QMDrkeU2ufParURqSe3K+nkfQ6XTypxV8PviJTjmelm4VitOpbFgyswBZVQVA4HUqVP0wZcTQ/SPywWpVrmgURin65bOp6aAYVD0XONxjLYAzjY16MYyltli5ZrSlGO6PI5lw3mWrQu/WqYVWZmZkUaUZWOXTHw/jAPUTvvCOKU7qilakcrUGoe8eBB+YIIPzE5H6PL2jRFaottUuK9JCQw9pQXZUp01UDILFtzucBvDM3TlaiOGm2tqjBWu6bOUznRXTDNjfoVbT7s0hjqZf1yjJ2Ss181+DP0TlFXbun8v7N0iImUaoiIgEdv3F8h+JJI7fuL5D8SSAJznm/i1etxS3t7PQz236pD/wCr1spJ1/IU8dN/b2nRKlQKCTsFBJPuA3M5ZyBx23Ne9urgkViHrDIzpo5ywX+9ugx7guPGW9NHEp2vZfXBU1Esxhe139MnQ7G7o3tDP6dZGyjgfqUyy7OoLAagD0ON9jMuxsadBBToqKaL0VRgDJJP+ZJmp+jbjVS6W5dlCUu2JpKAAEDZLLkAZx7JJ95M3OQ1YuEnAmpSU4qYiResANpPs57uSv6m2TpGc7Y32ksiJSK6tlqoyONSuCjA9CGGCPsZwTnDk+pw+rhvbp1C3ZP4sBjZh4MMj5Hwn0BNf534Ebu2wiLVqUWWtTVtg5U+0h+TLqH1EuaTUOlP3Mp6vTqrD3o+f4m0c/cBS2rU3o02oU7mmKgRs5pv/aIc9MZXb5zavRvyra3dhU7dA7PVILdHQIEKhWG46k7ddU2p6mMaaqcjFhppSqOnzOWzunoy4Q1vYr2i6Hqs1Ug97BwEz/KAcfOOYORKL2op2lKlSekyOhK9dJyVZ8FvaGdzn5zYLPitOq7ohbVSOllZWQjrgjUBqU42YZBmZqtX40Eormael0vgzbk+RmRETMNMTS/SqtdrMJQR6gqVFFTQCx0gFhkAZxqC7/L5zdIklOeyalbgcVIb4uPU0/g3ErPhVnRp1j6uzoKrK6t2ruR7ZIAJznbHgABOS8W5gqVrtrgO5IqF6RY5NNQxakPcANtht1nfeLcIpXVI0q6B1b7qfBlPgw94nzrxPh729Z6VQYamxU/PHQ+RGCPkZq6Bwm5N+0ZOvU4Ril7J9FcF4mtzb06y9KqhsfCT3h9DkfSZs576HOK67apQJ3ovqX92pk/1Kx/mnQpmV6fh1HE06FTxKakIiJCTEdv3F8h+JJI7fuL5D8SSAY3ErLt6NSkWKCqrUyR1AYEHGfHBMrm5PtGB1U9RaitqzEnU1NMYBIxv7K79dh7pb1q6opZ2CKoyWY4VQOpJPQTzQukqAmmyuFJU6SGwy94HHQj3TpTawmeOmpZaP23t1pqFpqEVdgqgBR5ASSInJ6eWpgkEgEjocbjOxx7p6iIAiIgFNzTytS4hR7OrlSp1I641I3Tx6g+I/wDrM0alyJxTh+o2Fwrq25UYVmx0OmoCmfnqnUolinqJwW3iujyQVNPCb3cH1WDSfRZxBzb1KFVHWpbOwcv4mozNjffUDnOfePfN2lRV4GRdrc0ahp6hpr08ZWuACKZ+Tqcb+4YlvOK0lOW5czqlFxjtfIRESIlEREASo43ypa3u9xSDsBgOMq4Hu1LgkfI7S3idRk4u6djmUVJWaua3y5yLQsKzVKD1MOmhkchl6ggg4ByMH39ZskxqXEaTuaa1EZwCxUMCwAJUkgHOAwI85kxKo5u8nc9VNU1tSsIiJyekdv3F8h+JJI7fuL5D8SSAV3MNNDa1u0Y01CFiwGorp9rOn9rcdPHpK7kulTSlUCdoGDjtFqoKdRX7OnuVGR7QAbOT3vlLniVJXo1FqL2isjBlHVgQcgfMyn5OU9mz9lUprW0VVerWFarWDKACxGdOFCADMia/ei7CX+tJe9dP7+Hu95sMRNb5843WsrbtqBTKsqkOpYMG22wwwR9ZPCLnJRXMoTkoRcnyNknisMqQPEH5TnPI/pEuLy7FG4NJFZWKhUILsNwoJY421Hp+zOkzurSlSltkcUqsasd0TQ7fj2uztKK1Xa77S3WqmX7caXX1jtP2gukPktsRM/mnjK1KRFGv2PY1xSq6u1pIxCklGq0xqRdx7Y2yAM7zU+P+lO6o3NWnQNGpTRyqsUOTjr0ffByM+OM+M3OpxG8bhqXFJqbVjSFwVNM6GBXWUUa8ggHY5OSOgztanScNsmrXfXr6FWFVT3RTvb3dPUxeWOYESm5ql9JrpQRu0e6pOzgYFKoV1Fc5zqzg+PhLPm7iD06Ip0dRrXLdkgQgVAO9VdckAFUDEHI30zX/AEec7V7+rUSu1JdCBlVEIL5OCcljsPZ2x+18pY+kPmarYUab0Wp6nfRpdS2oYJJBDDGMD394TiVJqtstnzO41E6LlfHkU1fitc29O3Y1Vr0bulRYPVNKrVpVNbUjUqUy2NS4BIJ3Umfla4rrRvkNWpQambdBT7epWqU9TrmslV8NpcOAAPhOcSX0f883F/cNTrmkoRNYVUIZ9wDuWOMZHhvmWvpD5mq2FKm9Fqep30aXUtqGCSQQwxjA/wAQkjUo1PD2q/bIk4ypupudu0YFPiF3UubUVi1JaNY2lQAlVuqnZ1WepgHenhKRXPi7e6Ztha1jeNbNXdqNti6U627aoKpcJSqPnLIhVzudwUB6T3yVxW8vbY1q7UqevUtILTO2NtbZfcagRp26dd5pFr6UOJVX0UqdKq250pSdmIHXYPmFSnNyjFLGO/meupCCjKTee/sdiicr/wCmnHB/wZ/8tV//AFMzlf0p1KtwtC8pLTLt2YZNS6XOwV0Yk7nbOdj4SJ6Ook2rO3Rkq1dNtJ3V+qOkQYnirUCqWbYKCx+QG5lQtmo8u29AXtQI1btU7VilSlpCrVNPT7eNx7Bxnc6ifCbjNU5NFuXqNai5FNvaJqn9J2qaW1KCdRbTg5PgZtcipeyXdc/8ts4S48e/cIiJKUiO37i+Q/Ekkdv3F8h+JJAE1LhHEK63YoYC06Zq0+ySiyJSpIM0KnakkNqAUYGO8dtpts1jm+4WgadSobioM4SjTfs6JdA1QtUYYOMLnBJGEOx3kdTGehc0n7m6dr3XfePPrs8030sf7ub+JT/qmz8K4gK9JKgGnUN1PVGGQ6n5qwI+k1n0sf7ub+JT/qlrTO9WD96M7VRcac0+KTOT0+HVaNvRvaRI/VZM/wDd1KeGQ+RGf8J986ZzD6Ql/wBGJWonTVuQaagHekw2rH+XwP8AeU+Mg9H3CEu+EVKNTpUeoM+Kn2SrD5ggH6TUuUeSqle/ajXX2LVs1h+ycH2VHyfA81BmrN06sm6n8G/Vf2ZMFUpxSp/zXwZScW4E1tSt3qZDXKNV0/CuQE+pG/1E7vyr/sNr/Ao/0LOc+mcfr2/8Nv6hOjcqf7Da/wACj/Qsg1VR1KEJPm2T6WmqdacVySOTN/2Rxj4aavn5dhV/OkH7pMzn27biHE6drSOVplaAxuAzEGq30GAf3Jc+mTguqnSuVG6HsX+atkofowI/nlX6HuD9pcVLhtxRXQufjqZyfooP+OTxnF01qHxSt69/UglCSqPTrg3f0Kmsn+h+LDGRTpuGHjmhU6+ZCsR5rM70jX7X3EUt6J1Cnpor7jUqEFz5bqP5DLv0ycF1U6Vyo3Q9i/7rZKH6Nkfzym9EXB+1unrtuLddv4lTIB+ih/uJ7GcXTWofFK3r39TyUJKo9OuDd/Tv6HWuHWK0KVOkndpKqDyUAZ8/GcB5X5g9QuhX0drpDrp1ae9t1wfxPoecP9Fyg8SXIz7FXr5Sto5LZUcs4+5a1kXvpqOM/Y2D/rs91p/73/LlDwLhtzxTiIueyKIaq1nYAimoQqdIY95iFA28Tnab96QeSxe0ddFQK9EEpjbtF6lD+R8/MzXvRhznoIs7k4wcUWbYqfGkc9P7v29wkkJQ8KU6EbPnm+CKcZ+LGFaV1yxbJ1GQXvaaG7HRrx7OvOjPz07/AGk81/j9yTURQbmkARitQC1EWo22itTwxxup3XHtdRMaTsjcow3zSMnl+10io5pUqL1HOvsXL06hXYv0XDZyDtn2dyZbzE4Vw8W9FKSnVoGCx6u3VmPzLEk+cy4irIVZbptrv4iIidERHb9xfIfiSSO37i+Q/EkgCY1/aCovdVmQh01ZwtRd0Jxv193hmZMQeptO6NV5Y4hddrUF13GZlR2C0kZ1dl00UzrIIXOG39knJ1bXvFOC0bpQtwgqqpyAc4z78Ayq5j5Wa6q02DgKCodWydIGsaqXgrlajDOPgbqgmwIMADOcePiZxT3R9OZZ1Tp1LTVs8UlwMPhXBKFqCLemKQY5IXOCRtnBPWZSW6qzMqgM+CxA3YgYGT44AAkkSRtvLKiSWEVXEuVbS5fXXorVbAGWycAdAN9hM2xsKdBBTpLoReijOB44GfCZET1yk1ZvB4oxTulkwuKcGo3ShbhBVVTqAOcZ6ZwDIuFcu21qSbektIsMNpzhsdMjOJZRG6VrXwNkb3tkwuKcFo3ShbhBVVTkA5xn34B6yHhfLdtasWt6S0iwwdOdx8xnBlnEb5WtfA2Rve2TxXoh1KtuGBB3IyD13G8qLPk2youtSlQSm6HKsuQR/nLqIUpLCYcYvLR+EShbkPh5OTbUyTuSckk+JJz1l/ERnKPB2EoRlxVzEr1Ft6JIV2WmB7Kg1HwNth1aUvLNk7VWuRdU7inXUBhTp9mGdcAO3tthwvsnYHYZ6T1xu1u2uVagNS9nopsXAS3qMSKlR6f9p7GnSN9wemczYKVIKMAAZJJwAMk7knHiTIfalnkXbqlStFp7uPB46cLr4ry4M9xESQqCIiAR2/cXyH4kkjt+4vkPxJIAiIgCVvEqhtqTtb0TVqO2QiDGuo5xqc+C53Le4SyieNXOoS2u7V106lTwTitSpTX1lBQqMdIz7IqnGrKK3tA9cqRkYO5G8tpQcS5XWpc07jJJpuHcMS+Qins1pg9zD6WwuAfHO2MLg/MtybjsbiiRrL1QchRQohUYBvFsM2gtsNQOM4OI1PbiRblQVVOdK3C7XC3ld578jbImNZcQp1kV6bahUUOvUEqehwcHEyZLe5TaadmIiIPBERAET8Jx12lDxTnCjTo1KlArcGjp1hW2QOdIdiASUBBzpDHY+6cyko8SWnSnVdoK/wCS9dwOu0peA82UrxiqBlJBqJkHD0xpBbVjTnLAFQSR44OQKY0Li9qULm3qI+gFHDD9KhVA3emvta+8VOls5UDWBqE2qz4ZTpMzKoD1CC7b5YjoNycKMnCjYZOJwpSk8cCxOlTpRalmT6cnfn39ya2o6EVSzPpAGpsFm+ZwAM/SSxElKbdxERB4IiIBHb9xfIfiSSO37i+Q/EkgCIiAIiIAmLfcOSsjq42qIabEeyxU5yNQ3xufvMqItc9TcXdFInCKtO77ZBTem1NKAU5R6CJk+xgEMCTuDp6DfaU/E+OXdrTpsw0tWrV3ftFDpQpAt2SFlZVGxTct8XXpNziRuHR2LUNTZpzipfhNd4zbzNbbmxkuEoOiHV2SNUVzp7SoM4ChW0+BAdlJztmbCay6guRqILBcjUQMAnHXGSN/mJG1jTLhyiF16MVBceTYyJL2YznAzjGfHHiM+7YTqKa4siqSpyttjbGfM1+45vCXgteyZjrSnqB+NNeoDHdAzncdD1mLw3mWrd1a1FXpWz02dFGO1qZpuVZtJYbaVPVR3hucETY24dSLFjTQsSrElQSWTIQ594BOD4Zk6UwOgAzucbZPvM42yvlk/jUVH9sM2WW755uzus9DW+GWVzUp2tSqzlwXFwlXCqyupVgEVQCA6qVyOhO+8yOCcoUrYMNTVNamkwYlkemC3ZqysSPZVtG2AR4S+ieqmkRz1U2mlhPksc2/lfH4PKIFAAGANgBsAB0AnqIkhWEREAREQBERAI7fuL5D8SSR2/cXyH4kkAREQBERAEREAREQBERAEREAREQBERAEREAREQBERAI7fuL5D8SSR2/cXyH4kkAREQBERAEREAREQBERAEREAREQBERAEREAREQBERAI7fuL5D8SSR2/cXyH4kkAREQBERAEREAREQBERAEREAREQBERAEREAREQBERAI7fuL5D8SSR2/cXyH4kkAREQBERAEREAREQBERAEREAREQBERAEREAREQBERA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AutoShape 10" descr="data:image/jpeg;base64,/9j/4AAQSkZJRgABAQAAAQABAAD/2wCEAAkGBhIQERUUEBQVEBURGBYSFhcWGBoVExEWFRwVFxMYFhgYHiYeGhkkGhQVIC8gIycpLCwsFyAxNTAqNSYxLDUBCQoKDgwOGg8PGisiHyQtLDE1MS0qNCo1MDItNS8uNC8pKiwvLy8sMCktLy0tKiksLCwsKSwsLCwsLSwsLCwsLP/AABEIAQsAvQMBIgACEQEDEQH/xAAcAAEAAgMBAQEAAAAAAAAAAAAAAwUEBgcCCAH/xABGEAACAQMCAwQJAQUEBgsAAAABAgADBBESIQUGMRMyQXEHFCJRUmGBkbEjQnJzgrJDYpKhFTM0NUTjFhclU4OUoqPC0dL/xAAaAQEAAwEBAQAAAAAAAAAAAAAAAwQFAgEG/8QAMBEAAgEDAgQDBwQDAAAAAAAAAAECAxEhBBIxQVHwE3GBMmGRobHR4QUiQvEjJMH/2gAMAwEAAhEDEQA/AO029uuhfZXoPAe6Serr8K/YRb9xfIfiSQCP1dfhX7CPV1+FfsJJEAj9XX4V+wj1dfhX7CSRAI/V1+FfsI9XX4V+wkkQCP1dfhX7CPV1+FfsJJEAj9XX4V+wj1dfhX7CSRAI/V1+FfsI9XX4V+wkkQCP1dfhX7CPV1+FfsJJEAj9XX4V+wj1dfhX7CSRAI/V1+FfsI9XX4V+wkkQCP1dfhX7CPV1+FfsJJEAj9XX4V+wj1dfhX7CSRAI7fuL5D8SSR2/cXyH4kkAREQBERAEREAREQBERAEREAREQBERAEREAREQBERAI7fuL5D8SSR2/cXyH4kkAREQBERAEREAREQBERAEREAREQBERAEREAREQBERAI7fuL5D8SSR2/cXyH4kkAREQBERAERNc5i5+tLLKu/aVB/Z08Mw/ePRfqc/KdQhKbtFXOZzjBXk7Gxz8JxOMcY9Ld3VyKAW2X5DXU+rMMfZRNSvuLV65zWq1Kv77Fh9ATgTRp/ptR+07fMzp/qNNeyr/I+hbjmG1p9+4op8mqID9szFPOtgP+Ko/wCMT55iWF+mR5yZXf6nLlFH0VS5tsm7t1QP/iIPyZY0LpKgzTZXHvUhh/lOBcoVrRapN7RqXCEYUICwVsjdgGGdvPym6+krlGlb0KdezpigaTaX7MaSVfusSPcwAz/elWppIRqKnd552LdPVzlTdSyxyOmxOBcL9IN/b4012qKP2av6gP1PtD6ETpXKPpAa8RmqW7qKZAd6X6iAnJHsd8dPANjxIkdbRVKSvxR3R1tOq7cGbnEit7lKihqbB1PQqcg/USWUi6IiIAiIgCIiAR2/cXyH4kkjt+4vkPxJIAiIgCRXNylJGeowRUGpmY4CgdSTPVasqKWchVUFiTsFA3JJ8Bicj5v4lecVSpUt6bCyt8tnu9ro7z4O7Y3OB0x75PQo+LLLsupBWreHHCu+hm8x86Xt8rrwylW7BDpaqintHPUgY3UYI6e1uM4ziczqIQSGBBB3B2IPjkHxnYvQ5UzZVB8NZv8ANKZlZ6Z+FbUbhR4mi59+Rqp5+z/eatCtGlV8BRsuv3MuvRlVpeM5XfT7HLoiJqGUJa8qpSa8oC4ANNqihgehzsur5atOflmVUTmS3Jo6i9skz6dpUVQBVAUDYADAHkBOdek/nK4ta1KjbP2RC9q5ABLZJCKcg7eySR45EquUvSTes9K3KJclmVAzEq+PEsw2OACc4zt4yo9KVbVxKqPgWmv/AKFb/wCUxdPpXCvtqWeGza1GqUqG6njKRf8AFuT14rRp3ll2dOrUTNalnCmoOuMd1sgjfAOx23zf+ivhDULVi+pWqOdSOulkdCynr4FQn1zOecg83f6PrkuCaVYBamNyuM6XA8cZO3uJndLW5WqivTIZXAZSOjA7gj6TzVupTj4T9nk/+HukVOo/FXtc/uUXGuCXPbLXsKqUmxirTcHsrj3FtO4YdNWM4xvtLOw4qHY0qgFOsih2p6tXsnYMh21JkEZwD7wJnzQ+OcnXVfifrFKt6uqU0KVNOrDAlSmnIyMZJzthsbynC08TdrLiXJ3hmCvd8DfIlBynzZTvkYBl7SkSrgdGwSFqJnfQ2Mj3dD7zfyKUXF2ZLGSkroRETk6EREAjt+4vkPxJJHb9xfIfiSQBESq5m4wbW3Z1Guo2KdJPGpVf2aa48d9/IGexTk7I8k1FXZpPpC5upNcU7NmIoK6G6K9SMg9ntvgDdsb9B1GJ0GnbUmohEC9kyaVCY0aGGBpxtjBnB+bOVbmyqZuP1BUOrtRkq7NuwJ8GznY9eozOqei28apw6mGz+mz0wfeoOR9tWP5Zo6mjGNGMoO67yZ2mrSlWlGas+8FpynywnD7fskYuSS7uRjUxwOngMADHymVx7glO8oPRq50vjcd5SDlWGfEESwiUHOTlvvkvqEVHbbB8/c48ovw6qFZu0SoCyPjGrHeBHgwyPuJQTtXpa4V2tl2gGTbuH+ehvYf8qf5ZxWfRaSs6tO74nzuroqlUsuAiIlsqH6rEHI2I3B8RP2rVZiWYlidySSST8ydzPMybHhtWu2mjTeqfcilsZ6Zx0HzM8bSyz1XeEbJ6NOHW1e70XK9oQpakp/1bMu51+/bcDpsc+E6TyXfXjGsl7RqUm1l0OB2ITCqKdPGwAxke/JPvn5ynyBb2WirhjX0AMWbIVmA16QMDrkeU2ufParURqSe3K+nkfQ6XTypxV8PviJTjmelm4VitOpbFgyswBZVQVA4HUqVP0wZcTQ/SPywWpVrmgURin65bOp6aAYVD0XONxjLYAzjY16MYyltli5ZrSlGO6PI5lw3mWrQu/WqYVWZmZkUaUZWOXTHw/jAPUTvvCOKU7qilakcrUGoe8eBB+YIIPzE5H6PL2jRFaottUuK9JCQw9pQXZUp01UDILFtzucBvDM3TlaiOGm2tqjBWu6bOUznRXTDNjfoVbT7s0hjqZf1yjJ2Ss181+DP0TlFXbun8v7N0iImUaoiIgEdv3F8h+JJI7fuL5D8SSAJznm/i1etxS3t7PQz236pD/wCr1spJ1/IU8dN/b2nRKlQKCTsFBJPuA3M5ZyBx23Ne9urgkViHrDIzpo5ywX+9ugx7guPGW9NHEp2vZfXBU1Esxhe139MnQ7G7o3tDP6dZGyjgfqUyy7OoLAagD0ON9jMuxsadBBToqKaL0VRgDJJP+ZJmp+jbjVS6W5dlCUu2JpKAAEDZLLkAZx7JJ95M3OQ1YuEnAmpSU4qYiResANpPs57uSv6m2TpGc7Y32ksiJSK6tlqoyONSuCjA9CGGCPsZwTnDk+pw+rhvbp1C3ZP4sBjZh4MMj5Hwn0BNf534Ebu2wiLVqUWWtTVtg5U+0h+TLqH1EuaTUOlP3Mp6vTqrD3o+f4m0c/cBS2rU3o02oU7mmKgRs5pv/aIc9MZXb5zavRvyra3dhU7dA7PVILdHQIEKhWG46k7ddU2p6mMaaqcjFhppSqOnzOWzunoy4Q1vYr2i6Hqs1Ug97BwEz/KAcfOOYORKL2op2lKlSekyOhK9dJyVZ8FvaGdzn5zYLPitOq7ohbVSOllZWQjrgjUBqU42YZBmZqtX40Eormael0vgzbk+RmRETMNMTS/SqtdrMJQR6gqVFFTQCx0gFhkAZxqC7/L5zdIklOeyalbgcVIb4uPU0/g3ErPhVnRp1j6uzoKrK6t2ruR7ZIAJznbHgABOS8W5gqVrtrgO5IqF6RY5NNQxakPcANtht1nfeLcIpXVI0q6B1b7qfBlPgw94nzrxPh729Z6VQYamxU/PHQ+RGCPkZq6Bwm5N+0ZOvU4Ril7J9FcF4mtzb06y9KqhsfCT3h9DkfSZs576HOK67apQJ3ovqX92pk/1Kx/mnQpmV6fh1HE06FTxKakIiJCTEdv3F8h+JJI7fuL5D8SSAY3ErLt6NSkWKCqrUyR1AYEHGfHBMrm5PtGB1U9RaitqzEnU1NMYBIxv7K79dh7pb1q6opZ2CKoyWY4VQOpJPQTzQukqAmmyuFJU6SGwy94HHQj3TpTawmeOmpZaP23t1pqFpqEVdgqgBR5ASSInJ6eWpgkEgEjocbjOxx7p6iIAiIgFNzTytS4hR7OrlSp1I641I3Tx6g+I/wDrM0alyJxTh+o2Fwrq25UYVmx0OmoCmfnqnUolinqJwW3iujyQVNPCb3cH1WDSfRZxBzb1KFVHWpbOwcv4mozNjffUDnOfePfN2lRV4GRdrc0ahp6hpr08ZWuACKZ+Tqcb+4YlvOK0lOW5czqlFxjtfIRESIlEREASo43ypa3u9xSDsBgOMq4Hu1LgkfI7S3idRk4u6djmUVJWaua3y5yLQsKzVKD1MOmhkchl6ggg4ByMH39ZskxqXEaTuaa1EZwCxUMCwAJUkgHOAwI85kxKo5u8nc9VNU1tSsIiJyekdv3F8h+JJI7fuL5D8SSAV3MNNDa1u0Y01CFiwGorp9rOn9rcdPHpK7kulTSlUCdoGDjtFqoKdRX7OnuVGR7QAbOT3vlLniVJXo1FqL2isjBlHVgQcgfMyn5OU9mz9lUprW0VVerWFarWDKACxGdOFCADMia/ei7CX+tJe9dP7+Hu95sMRNb5843WsrbtqBTKsqkOpYMG22wwwR9ZPCLnJRXMoTkoRcnyNknisMqQPEH5TnPI/pEuLy7FG4NJFZWKhUILsNwoJY421Hp+zOkzurSlSltkcUqsasd0TQ7fj2uztKK1Xa77S3WqmX7caXX1jtP2gukPktsRM/mnjK1KRFGv2PY1xSq6u1pIxCklGq0xqRdx7Y2yAM7zU+P+lO6o3NWnQNGpTRyqsUOTjr0ffByM+OM+M3OpxG8bhqXFJqbVjSFwVNM6GBXWUUa8ggHY5OSOgztanScNsmrXfXr6FWFVT3RTvb3dPUxeWOYESm5ql9JrpQRu0e6pOzgYFKoV1Fc5zqzg+PhLPm7iD06Ip0dRrXLdkgQgVAO9VdckAFUDEHI30zX/AEec7V7+rUSu1JdCBlVEIL5OCcljsPZ2x+18pY+kPmarYUab0Wp6nfRpdS2oYJJBDDGMD394TiVJqtstnzO41E6LlfHkU1fitc29O3Y1Vr0bulRYPVNKrVpVNbUjUqUy2NS4BIJ3Umfla4rrRvkNWpQambdBT7epWqU9TrmslV8NpcOAAPhOcSX0f883F/cNTrmkoRNYVUIZ9wDuWOMZHhvmWvpD5mq2FKm9Fqep30aXUtqGCSQQwxjA/wAQkjUo1PD2q/bIk4ypupudu0YFPiF3UubUVi1JaNY2lQAlVuqnZ1WepgHenhKRXPi7e6Ztha1jeNbNXdqNti6U627aoKpcJSqPnLIhVzudwUB6T3yVxW8vbY1q7UqevUtILTO2NtbZfcagRp26dd5pFr6UOJVX0UqdKq250pSdmIHXYPmFSnNyjFLGO/meupCCjKTee/sdiicr/wCmnHB/wZ/8tV//AFMzlf0p1KtwtC8pLTLt2YZNS6XOwV0Yk7nbOdj4SJ6Ook2rO3Rkq1dNtJ3V+qOkQYnirUCqWbYKCx+QG5lQtmo8u29AXtQI1btU7VilSlpCrVNPT7eNx7Bxnc6ifCbjNU5NFuXqNai5FNvaJqn9J2qaW1KCdRbTg5PgZtcipeyXdc/8ts4S48e/cIiJKUiO37i+Q/Ekkdv3F8h+JJAE1LhHEK63YoYC06Zq0+ySiyJSpIM0KnakkNqAUYGO8dtpts1jm+4WgadSobioM4SjTfs6JdA1QtUYYOMLnBJGEOx3kdTGehc0n7m6dr3XfePPrs8030sf7ub+JT/qmz8K4gK9JKgGnUN1PVGGQ6n5qwI+k1n0sf7ub+JT/qlrTO9WD96M7VRcac0+KTOT0+HVaNvRvaRI/VZM/wDd1KeGQ+RGf8J986ZzD6Ql/wBGJWonTVuQaagHekw2rH+XwP8AeU+Mg9H3CEu+EVKNTpUeoM+Kn2SrD5ggH6TUuUeSqle/ajXX2LVs1h+ycH2VHyfA81BmrN06sm6n8G/Vf2ZMFUpxSp/zXwZScW4E1tSt3qZDXKNV0/CuQE+pG/1E7vyr/sNr/Ao/0LOc+mcfr2/8Nv6hOjcqf7Da/wACj/Qsg1VR1KEJPm2T6WmqdacVySOTN/2Rxj4aavn5dhV/OkH7pMzn27biHE6drSOVplaAxuAzEGq30GAf3Jc+mTguqnSuVG6HsX+atkofowI/nlX6HuD9pcVLhtxRXQufjqZyfooP+OTxnF01qHxSt69/UglCSqPTrg3f0Kmsn+h+LDGRTpuGHjmhU6+ZCsR5rM70jX7X3EUt6J1Cnpor7jUqEFz5bqP5DLv0ycF1U6Vyo3Q9i/7rZKH6Nkfzym9EXB+1unrtuLddv4lTIB+ih/uJ7GcXTWofFK3r39TyUJKo9OuDd/Tv6HWuHWK0KVOkndpKqDyUAZ8/GcB5X5g9QuhX0drpDrp1ae9t1wfxPoecP9Fyg8SXIz7FXr5Sto5LZUcs4+5a1kXvpqOM/Y2D/rs91p/73/LlDwLhtzxTiIueyKIaq1nYAimoQqdIY95iFA28Tnab96QeSxe0ddFQK9EEpjbtF6lD+R8/MzXvRhznoIs7k4wcUWbYqfGkc9P7v29wkkJQ8KU6EbPnm+CKcZ+LGFaV1yxbJ1GQXvaaG7HRrx7OvOjPz07/AGk81/j9yTURQbmkARitQC1EWo22itTwxxup3XHtdRMaTsjcow3zSMnl+10io5pUqL1HOvsXL06hXYv0XDZyDtn2dyZbzE4Vw8W9FKSnVoGCx6u3VmPzLEk+cy4irIVZbptrv4iIidERHb9xfIfiSSO37i+Q/EkgCY1/aCovdVmQh01ZwtRd0Jxv193hmZMQeptO6NV5Y4hddrUF13GZlR2C0kZ1dl00UzrIIXOG39knJ1bXvFOC0bpQtwgqqpyAc4z78Ayq5j5Wa6q02DgKCodWydIGsaqXgrlajDOPgbqgmwIMADOcePiZxT3R9OZZ1Tp1LTVs8UlwMPhXBKFqCLemKQY5IXOCRtnBPWZSW6qzMqgM+CxA3YgYGT44AAkkSRtvLKiSWEVXEuVbS5fXXorVbAGWycAdAN9hM2xsKdBBTpLoReijOB44GfCZET1yk1ZvB4oxTulkwuKcGo3ShbhBVVTqAOcZ6ZwDIuFcu21qSbektIsMNpzhsdMjOJZRG6VrXwNkb3tkwuKcFo3ShbhBVVTkA5xn34B6yHhfLdtasWt6S0iwwdOdx8xnBlnEb5WtfA2Rve2TxXoh1KtuGBB3IyD13G8qLPk2youtSlQSm6HKsuQR/nLqIUpLCYcYvLR+EShbkPh5OTbUyTuSckk+JJz1l/ERnKPB2EoRlxVzEr1Ft6JIV2WmB7Kg1HwNth1aUvLNk7VWuRdU7inXUBhTp9mGdcAO3tthwvsnYHYZ6T1xu1u2uVagNS9nopsXAS3qMSKlR6f9p7GnSN9wemczYKVIKMAAZJJwAMk7knHiTIfalnkXbqlStFp7uPB46cLr4ry4M9xESQqCIiAR2/cXyH4kkjt+4vkPxJIAiIgCVvEqhtqTtb0TVqO2QiDGuo5xqc+C53Le4SyieNXOoS2u7V106lTwTitSpTX1lBQqMdIz7IqnGrKK3tA9cqRkYO5G8tpQcS5XWpc07jJJpuHcMS+Qins1pg9zD6WwuAfHO2MLg/MtybjsbiiRrL1QchRQohUYBvFsM2gtsNQOM4OI1PbiRblQVVOdK3C7XC3ld578jbImNZcQp1kV6bahUUOvUEqehwcHEyZLe5TaadmIiIPBERAET8Jx12lDxTnCjTo1KlArcGjp1hW2QOdIdiASUBBzpDHY+6cyko8SWnSnVdoK/wCS9dwOu0peA82UrxiqBlJBqJkHD0xpBbVjTnLAFQSR44OQKY0Li9qULm3qI+gFHDD9KhVA3emvta+8VOls5UDWBqE2qz4ZTpMzKoD1CC7b5YjoNycKMnCjYZOJwpSk8cCxOlTpRalmT6cnfn39ya2o6EVSzPpAGpsFm+ZwAM/SSxElKbdxERB4IiIBHb9xfIfiSSO37i+Q/EkgCIiAIiIAmLfcOSsjq42qIabEeyxU5yNQ3xufvMqItc9TcXdFInCKtO77ZBTem1NKAU5R6CJk+xgEMCTuDp6DfaU/E+OXdrTpsw0tWrV3ftFDpQpAt2SFlZVGxTct8XXpNziRuHR2LUNTZpzipfhNd4zbzNbbmxkuEoOiHV2SNUVzp7SoM4ChW0+BAdlJztmbCay6guRqILBcjUQMAnHXGSN/mJG1jTLhyiF16MVBceTYyJL2YznAzjGfHHiM+7YTqKa4siqSpyttjbGfM1+45vCXgteyZjrSnqB+NNeoDHdAzncdD1mLw3mWrd1a1FXpWz02dFGO1qZpuVZtJYbaVPVR3hucETY24dSLFjTQsSrElQSWTIQ594BOD4Zk6UwOgAzucbZPvM42yvlk/jUVH9sM2WW755uzus9DW+GWVzUp2tSqzlwXFwlXCqyupVgEVQCA6qVyOhO+8yOCcoUrYMNTVNamkwYlkemC3ZqysSPZVtG2AR4S+ieqmkRz1U2mlhPksc2/lfH4PKIFAAGANgBsAB0AnqIkhWEREAREQBERAI7fuL5D8SSR2/cXyH4kkAREQBERAEREAREQBERAEREAREQBERAEREAREQBERAI7fuL5D8SSR2/cXyH4kkAREQBERAEREAREQBERAEREAREQBERAEREAREQBERAI7fuL5D8SSR2/cXyH4kkAREQBERAEREAREQBERAEREAREQBERAEREAREQBERAI7fuL5D8SSR2/cXyH4kkAREQBERAEREAREQBERAEREAREQBERAEREAREQBERA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AutoShape 4" descr="data:image/jpeg;base64,/9j/4AAQSkZJRgABAQAAAQABAAD/2wCEAAkGBxQTEhUUExQWFhQWGBoaGRgYGBwYFxwXGBcaHxwcFxgaHSggGBwlHh0XIjEhJSkrLi4uFx80ODMsNygtLisBCgoKDg0OGxAQGiwkICQsLCwvNCwsLCwsLDQsLCwsLCwsLCwsLCwsLCwsLCwsLCwsLCwsLCwsLCwsLCwsLCwsLP/AABEIAJABXgMBIgACEQEDEQH/xAAcAAACAwEBAQEAAAAAAAAAAAAEBQIDBgEHAAj/xAA6EAABAgQEAwYFAwMEAwEAAAABAhEAAwQhEjFBUQVhcQYTIoGRwTKhsdHwQlLhI2JyBzOC8RQVkrL/xAAaAQADAQEBAQAAAAAAAAAAAAACAwQBAAUG/8QAKBEAAgICAgICAQUAAwAAAAAAAAECEQMhEjEEQRNRIgUUMmFxIzOh/9oADAMBAAIRAxEAPwCuoWXNvN9uUVLuSpDPvf0EXKmAkpVrcH3j6jlgK62MQzx2x08N7QOmVd1qJByHPSLTK3UM8nvlDOdw8Byld+YjK1lamXNIUlyGs5F9+pgPgkzsfiTn1Q2K1JucgQzaxUviAQgrWCSSyAM1E6AGFsztEkhgnDzu/OFvEeKKWB4j4S45GGRwV2yvF+mO7m1X0NqMrmVqtBKkrID2B8I88z6RZPp+/FizklRDOCw36QrpuKYJvej4VpKV9C30IEF94UKMyWbKDtoesdJfkVZocZUuvRKpUlPhUpSVJ/UkA+4Ifa8I6uqCHJfPIG+F9XyMHV3Fgr9HijM1qyoqf8OsalyYEXxWjUI7VEscJsdTbyA2gWq7QTFmyiBsMvPeM9Ic+fvGw4R2EqZxTbCCRc6DU/xDFFJ6RkFih+VKz0n/AE8UpNKhy6przMR+FCcNgpWqmBLDJ4jxPiKJv+1dBfxnNTHTZNoeooUopxIAaWEYABbwsxaM3OoUoAQiyU2DnbeKlNKkKbtuRl+O8UICEofxhwBnnk2t45R9j6xfiXJUhGZxFIJHIO7xpqKmkyJqO+lvhHgU5dLtdJ1feG6ayViGBSg5/c9/OAfjqTbsHnapaE/Euz6hQrUoFBBBSnIhI3GmkeeikWEOLgk2YE+se0KrUzO8krIVa+rpULe8eOdoaObSzloL4SfArdP3AzhWXFwpoPCqXEqMlsJWbjTYcmjb1ixIlhcoMoALvkzAEfSPPqYKmKSjMqN3vbMv5W849B4nLdKOig24KP4Ebjx8oSZuRK1ZnUySsd73UsYiS7cy9so0nZyoKJtv1JI2226GEXAlEomoJtLZQH+RIV88NucFSp5BLaJWq39qCR5Ph9YVi1JMXN7od9o+MibMlSJZdMsuo6KWR7B//qKeKdpjLRhSTzIjMcLn/wBRxchK1NqWYeeZP/GFHHpvhJJsc9m16QfkyudGxovXxObUFRCsMs6Zvvj2HIR2RI8bMUEpbGk2IOzZ9C0EVYSlSZeHwpAAKc8s8Sd4+p0KQSfiCgcxdIcNyfnCLGUavgE9MgKSoYgUtYag2+RMLuJ8eSCcDjlhYeogvgsxQSqY2fhG9jfysPSKqzConEkfm0OhlcVSJ5YlJ2zIjjRROxDWynN+e2nKN52r4VLq6OXPph45SHSwYqlgeJB5i5HMEaxhO0NBLwkpDFMPuynaPu6FMo/EtagncJ/UfZ4oxShJS5L0SZ8UoSi4PdijhNecsxDydVpEtQUMQUGY84EFNKD4RrCbihUzJcuWA+vQAaxFBNySRdJpK2L6+clDkl1hiEpPhTo+dorXLKUtnjBL7keKK6ejxA6k40nrmPeCe98MkqzSrCr0aPoPG8f4l/p43k+Q8r/whUL8I6RyjVjSxwsLuTpsI5Xobwjdo+Eknu5YzmKA8hcnqwMd5KvX9A4HW0aqRQU3cBE2YrEklg4cA3sCPLyjQf6e06Aqoe6SEhILPh8WbRiantCUky1y0nCSl2vb8B84K7M8cmf+Q6Q6VBlAZAbnb+Y8NxfVHtc49o2fHuHhE0LkS3JUnEhLBJSgE3vYDP8A7hRKqJs+YSUkSwM7XOt1EZZOOcbSgqkBJUvOM12q48EpJHO8LaGt6EPBaf8ArzgGISwcWcv8tfnDzui7q5Nd2fIQr7CBUxM8gOt0kg6g4soeKnAMWudG1G8DKLX5M87N/NgtXIXhBAfc2GcVooSsbHc6iDVqNySQFdLAbCBKgrIDAjzgHQlpdgRWFpH7xl+bZRJEzexFoU08vAsqJKiXv12AyhoVYg9gr68jFWmrRbFlkypULm8ZXtbMBwKGbEHmzEe8aVE5/eFXHODieHQcKw7JPwl//wAmModjnxlZjRMi1C4om0swEpKFYk5gAn6COrdJDgh9wQfQxtFkMoZSTv0mD5VUUDCC6TcDY8oSKV9/SB5iSouT06coyrCyZNcasdTFEgkZ/SFqksG53/mIGSvuwfFgJIB0caRQEMX8/nGqNCOetI0/YHhyZ9dIlqDpfEof2oBPsB5x72msSH5WAHKPFP8ASxbV4LXEtbHbLTnHoFZxAS3KiX0H55QV0hM1cq/oZ8Q4o9oRVVW9oV/+8ExTWBGjOWHOAV8bSpRBIGjkt6QLtm+jQCd3kpSCbocpPtC/h1XiIL7GKuF1QxKOgD+QgKkqBiDZE26G49oqwyuItLbHtPOwTSsFsIYvtnf1gDj/ABNdRYS0mQQMwcZI/UFfoa7RCWoGYoH9TEcyPwekFiWAG8x7w2g7oz0rh+AEJCkqXbG9wixwpbU2c8hDCRTzUqIK1ql4LYiVELIaxN9YYLQGiyrWGQBcqLnp/wB/SOUVFUjnNsXTuBlVOZqFqlTu8IChcFGEOlQyUnFfk0JaagmoUZk2djZJSEgMllM75cvSN7xkYJMtGwc9TcxkK74FDf7iIGqToU9slxHggnS0lCzKUjxIWnMKVm7F8m1jOVvAKhZ/qzwpKdbknezZ+Zjdf+P3cpCDnr1hbxAtLV0gIylRjguhBwqtIShCb4R52UQPkIaHiLpIaM32cuVK5n6w0nL2ygJKmNg9F/FCvBLUMaVADDgKRY3dTqf0iX/spyZXeLvdnIvlqIJo68zAiWJbhIAUpg4A2ezxZxji0haEolBQKHJBSxfIg5wQaRmK7ik2YlThGFj8OeWux5RHg8wmYkaISE+eavm/pBfFu6EhRSbkfgsIWdm5viKVZ5iGx/i6ESSU1Zs5s0EWzMD1tSE06pSG7ycWKv2IAzB0JOXrFaLlheJT5XxOGUl3B0aKv0/GpZW36RH+oZeONL7YBwOR/SmXchT89Q/yMCcVT4iBkUP/AMgX+kOuDSmEwf2Sz5qKyfqPSF9cjwls2JHpHt+jyFL87FMo4j/iB6mLqsLR40HCoMgHW4ct1yjnCkOA+pH0Dw0rEA9A/qbRFN8i1aYpUgMlc4lQLYm+K1iS/Jo10pCJaQiSAAWuNefMmFsvh4mJCckgXO5hvS0eAbwpQUXYUpuSoZzp5MoBy+g0vCiq4cud4UpKgxe+FIs7lRsG/HiqqplhR7uYUhwSl/xo7OrJqQwUbqceInLfQ5Zt6R5MlGMmrPTjKTimgz/TlBQuc9rJA8lKc9LxtqqWmYGIuB8YYFO1z9I827Iz8E6YVXUEkgkuXxJbqbxt0TFTUJSgtiuA5ALFjMmKHiIf4UhnbaPR8dJ4uL2R+Q38grm0i0ra60kg4hfyOxi5R8XiUAG1HpGmouHzEpwmocbd0gJ8h+GITuBy8WJagqzMAQH3zzt88olyeE1/D/0BPWzzKSoEN89Pz7xfImwH34SGDPf86xUupIYkM+fWJsb9D8UvQxqZjeLTJXsYP4QhMyYnEfCLnm2kJ5c8GxyME9n6lMtcxKwTgFty+UNKEaGsqVzH7gEkDLJPrpAK6M1CcM+Wkp/cVCyv7CHIbeFNZxyeotLQW3+FA6W+kDonVDEOGLlnJuc77a+cDexrYp432eVJ8Us95LfS6g+4GnMfKEiJCssKnFvhL/SNjS1E1KgSQFAuCkvlHoXDePpmJBsFWxDnv0g4LloyWdxPFE0U1v8AbmN/gpvpA0ySUviBTmLgj6x+gU8UctvEZ1UhaU40pUCclAHLr+WhnxMH9y36PEuzdQZVVLL4SSBtzD9SAPOPTOKJE7426HK+41h3UyqcqXM7qWZmEHGUgq8I3aMZ2kK0MAXxhwdxC5xaDjkU2WcBoZYVMUljhBBISyXOgHnC+UZaVFKnDk/4nlA1HUKwlOAS2uFBRcg5uW+XSBp5UGCcB1USCT6mMoPl/QZUzGcIIDgi220Qlqyvp8xF/CeGLUpBYsDmdW1frGtVwjwsSAbGwDE894PG+KtgynukI0soDfMQWhbjdvOGqFCWLpSpuUHUPGpYIC0EbFgUvswy8xD1kT6Eym12hNwuiXPJShrZqOQ6/aC0cEmJnjGPAlr6G72jTIqkgHCABbJhcwDW1wCTAzm+jIybM52jqfEzwnopImKvkCD5g2+d/KOVyjMmhKbqUoAeZaDqOSlB8LkXOIn4mJDgDIFrcoQ0+LZya5F9Yq8Iu0M7DJUdhDCfPcmMv2pqvBh/cQIX6oK9lXBabDKTzud77RfPT+awVSN3aQNoqq12hV2xi+gaXLUg48ViPhK8HoQD6ERRWTCby3F74ilVuRSAT5tFNXxQJAQpAI0MAVHEsQwS0s+Z5coeotmOUUgTiM/9AL3v10AiNKouCCyhceWf5zimoleIjz8iPvEpCmY6gsfO0Uxjx0Syk27NTw/iiSUAm6iQBzAcvyhzKolzLgMhTXNnBzYa21jNdjOFd/PdQdEsYjtiB8IJ53j1WjpH8SjpYZADYCGY83wx4xXYqeD5p8n6AabgZGIlQAWBfkDp+CFHFeDhKvCok/tUGPkQSDGqqlAJYGMpx6mK2IWoFN89T+fMwP77JfZz8DGl0ZmklmWoAhiFHPa7QwBfAPX0f3EUVFQogBScTEsr9QbQvEKGoAUCosGPqS1vSKceVTViJ43Fj/h8kIsMncuXufpDAKtC9CSLxb3kaCj6aPESNhAU9GIB3tn1g6Sp1FOwz/PKIz5TdI8fyFWVnp4HeNCnhcoJqpb2SolPQsWN42fZviQmGaUJ8KV4B/igYUhIGpufOMXxBGozFx1EFy6w0fD0hB/qzbvq6zZvIj1MWeJP8WhHkx2pG24h2gwpUUrSCkkFrhOH4ipWRwjMDW0U09ViloUotiuEkmyTk/8AczPzJjHJqQpcqlNpKAMZyMxYLlz+3E5bWHVbxTCQJYBLa5AaARXZKZddwAMyWyL7NDHiVJLTJCXdQuTz+0J1zpss4sAW2RFm5tAlRxcrcGx2948mMPZbjjx7LJdWRYZ5Q1oJwQoKIxKZjbO1n3vCKiLrvpf7QzVMILBPmPrGTbszLOmqD6momKUrEySCxu5PRtIqlzA7YipWo0GzNnFUogYlLAIFrnIkgDzv84sM0gtk3pGr7GKSlsHnr/qHQgCCKetMtQI8xuNYVLntOdRcKA+UHE2jdraNZraescgg2LGJpqcr5E/SMzw+rwWPw/SG0iZn1f1EVxmpIS1Q3M2yukLO0qx/40tR/Spn65faLxM8J5tH1fTibIXLPI/WMmrRsHTsSyK2SqWygyhmPzOK+HplzJqUJfC992GfnGcQokF/iTZXUawZwCeUz0M5d36faJ41dMrlai6PTpU4DCwAYWAyA2iVXUHcCE0ierA4d+V9dIRz5ylThgSpyzkq9gTBN7Fx0kPK2qGqgBzhdOqcIxAuM7XEQ49KVjSEMcjcOMttYGMpeE48LEEWDfIkxi07NlvQ6k8X8CgTlf8A+f4f0hTX8d8RvaAKQkAdT6GElZRzArCkEpzCtAn+46EZeUNkvYiLrTNx2ET31QZpHhlJcf5qLC/TFDWXQGWqaFfC7oP9uEADqGv66xb2SpUyKRIa6xiVvy+V/WIVtcFOAH88vPeGLFyjQPyVKxJWrS5aMdxaQZsxWBv6acZBzLHIc2c82MaiuoVkeEhhmVaemZ5WhJx+mTKkKIJxEi+puBAR8eV3LpGvKq0do6rwiI1M14W0KzhEFtbnETVMqX2DV9EtUvvUYVoR8aR/uJ5kEXTllCOYopAw2OZ89413B0kVCW2dWzCwf1IaFPanhRlLKkpaUohtW5Ha+UehBXjUkRzlU2mKAsqV4rmwjiU3Yat8iIirU7ERehLrH+XzOUccz0nshRpk05UW8RPq12+kaCnqwQHIHnGekVWKnkykgBXis72Bs9rO7wh4jIqXaz8gbf8AN/tE+SScm10PxRcY0+zbT5wvf5xnK+Zc3LQtr5EyTIlnxYi7h9fPSFg4nMFlEl9yCPIAAiFVY1ug2pC0gLTkXcjQnWKqaYxfK3uTF8mb/RW5sne11ggD1aF0tZtswB9ov8auyDyOzS01Z4Q+ljEJtanQ+4fyhUpds4HL7xQT0aPhU/xG7uPtBc+dC7hVAqWypjpMxKihJ+IpThdTaC6QN3js6be5yjyfK/7T0PHX/GcqZjljrGe4/WKUJKbtLSAOotDeZMcwXRUycQUpCTsSH1+UZinwTbM8jpCdJmicFTEKSlwbpsejRfKop6yVAFL3cnD6PGgq60JBF8Q2Gb5RxNWMILn6wb8uVdElIUTp0ZvjicKgsecOqk84WV0jGliY5aZc9hXDwAkH9zHmzWgo1Lm1mz6wn4NUkIwnNyPLYbQfJIyfd/N2hck7JJXeyyeDNlKTiZRyOmJJCg7aWgqdVpWyizsHu92vA1NMKVJFrXPtAVZIZRa4zzyfzijDBTjsOEqRziJCmCTe7dWf6gQdw2pxJD5ws7pxew5ZxVRVRSsg9H/NWaDyY1GOg1K2aRUfUld3a0hR/pqLH+0nJQ2vY9YGTOeBOKXlq5e0Ji6dhPao2ZUw84+WXVbMJt5v/wBQv4XOKpUvE4OEO4uPIwYmyn0t8orlGhKYh4tICTjZgvPkf59oKoJXdAJYY13UdUhrJB3NierQdxAI7t13GIMNy7j5+8UU9MpZcAkk3PPrCOG2P+V8UhrIVhAuWipfEnmshI55ZcuZiipWcBCvCYQTJc3G0tWHU2z5P0gJRaew1NNaGldxczJjBJSob8vrFUziBUGOeUL58ogNYq/c6tdYpo04XxKJOYJ/N/rGUa3XYbUzsBTZ9RF1Hw6ZPV4vCjVR9hrEqaYlZRiGIBRbyD+0NZc9vMH5RdDHrZJzpjKfUs4zAAtyFoDNfLGcsk7lVvQM8BTqn5fSILSnN4aKL6ysdmY9LAbADQfeMP2l4kpazKthBDtmVdeTiNTUzxLQpZsEglvbq7R57iKlOcyXPUmFZZaoKCNHIolN4C9h4TuNjF0tMwW7tT+o9RaPqCsZKFK/UD0sSPb5wTN4mMgl+toGXjwm7NjnnHQbQpwAvYm53J57JAyHWPhW4llLOg2LhwXSpwRqLJhRPq1eWiRqee8ckz1FWzeEN+4531YO/MxVBJKkTybbsp4r2dX41SU40E2APiGrEHQbvCWoStBZQKVBrEMY2VHWYSAMvtF1SiXN+NAXgGIPz9tWhUsS9DFldbF0niLBC0hiUuev4IJoKxcwlZU5Fwl2D/3NC3i2FKgUDCkgWHwg3YDyDxbSUyAQtSerbR5uSHGTR6OOfKKaC+JcWVMABQQ2bHL+IrHEBhYgO1lDUe0C1qxfCG81W9SYWpOEXLnnA0MsIqJ1lX1BbQkRVImR9IphN/WElywbNhvtprB/D+DXHeKZRbwj3P51i7BCSX+nn58ibogJlo2fYvgSSBOmpCnvLScrfqI1vl0eFsrh0lAcpxMQGJcEkszczGrTV4UpI/SACBsNAIpcX7EJivi8zHVzphLiWhEoDYl1qPLNMZ6rAKniBr5iJ88LABWQu2RDMCncW+sDVNRrHj503kZ6WH+KLVAwzop4MtipghvPYerwjpZqpq+7TaxPQDeCKGb/AFCAQ128tfrHSg1C2Blala+hypRKnLHI+YglZsGBblClIJsbxYiYV5qKXuOmWsIRImZGrmrKiMmPlFstZA8R+TRVVVQxEp+n1imdWExYW0E02doLSAnIX1hbSTmu93y5N94NTPAHiN/pyEb8TasRkVsKmnCgq2bz8Q9oCrprLGxT7kRTVVuJJRl9vxoBranEzaC/rDYOMVRnFpBkubdt47KoisqLsQzdf5hYmoeD5FcpKThbFz16w201sx36GNKlbXSfrB0g4rKBCQzuMztzgSmrsYFgDqOcW98XtAxxwu0c5sad6ekEorL/AFG4hMagmJCdD7FmhVMlrFxzzMFmuCRh2HyeMyidBAmOYHgjbGfEpqSgsbAAj1Y+0K+GTB4nuduUdUnEQN0qT6sR8xCWoLEsSFCEZVTsbj2P6pab319ozddUuokZDL0jpnEi6vKBZiMRCR+ot94XfpDEvbH3CkkOk8lJ5WBI9/WGkxdnHX2MLOH1GJiAzW9NYPWp3G4i5EpUqZfqPz85xWiosx0imcbA/nP7+UQSp/fyzjGzBR2mryopQ7BsRHPT7+cIUmNPwioWamd4EKT+orSDhAsnC+p2+0Oly0TXSuXLKGYEAJULaECzRJPJsohDRkqCZjGAlikkpPI5j83gppiLm43Ag2n7PoT45cxSlpOVh6hr+sBzlqcguL5ZMdooxZE1X0IyQaZOWrUgg6Pm3ID4epj5MzxWsEi351gfEwjktbMNvEfYQ7kKoYImsX2YfnzgtU4hC1D4sHtaFAqvCLeZ3bbzixPEQ2EtdvQNA/LH7N+OQWJBVKWnUJlt1Sk+0CUPFCgYT6wwoq1CiQDctboBCridPgXcWLkfbyibyI2uSKPHlT4sumVPeFkpKjsA/wAoL4d2aqJkxPeS1IlEupRYMnkCXJ8tYe9nKWRToE0nEZibKO2yRp53LQfXdpEHClAUokiwyA1ctEySK5NmYreEdxPARiVLZwVC45HfkYslLOL3zP5pDmorsZdVgMh/MDmYkjSKI+TxVUTT8dSd2XKZfdEXAVi8wLRyXXqSpSVHWxb6nnAK55SPAWP5pFM2pUo2IBH6VB4ox5o5NeyfJilDYTXyUrBCrZlJGaVHNjqk2cQllcGnKbFMkpBzOMqPoBnF3fTbgq1tYMPKJ4i1wEn19HjZYlJ20dHK4qkyM5CKdBQhRUuYPEvly6xVwsvNRs9+jF+lnimtLkJDlWvnvBlDKCL5k/jCIc+8lekV45JYv7Y5LpUQbj9J66nnFcqclyVKcaOMiNuUcSoKHiVhAzcPbfl1hL2yxS0S2NibEchtpnE/xvlronoRrAb8+8VMwiUyeGtAk6aTFHZS3RdJmR1c43fL6RU7WiIJJgpP0Avs6Zl46qZnrEjJL3jhkwOjdg8G08wNbOA1CJS1QV6AG9EgEupQADONSOUMEA/pU452EKqRIA7xTs7AbnnygtYUVArOFObA36coxSa6CpPsarmSkhg61b5AeWcDia94+TXE2lSgW/LkiABUkkuAOm7wyGTdMGUNaGMuZcfmhg1Ey5hQpbJ/OcFiZlzEPFB61kixIO4zHSFNQokAn4wM/wBwHvq0GpmRStLjoYxpNUEnTsXkuxi+il+NzoDFcxDG35yg6islROwHrE0I1MfKScQigDJEFFcBSFRaVxVZMdWdIHSpi2pj6ZNa8VpmfqPkOULyzpBRjbLZgUlyhgHdXM7wPNqCUkoJBNiNP4MdqVgpcq8oVmo2sfkesRFS0FU9QpKsJcH8u8Ar4kVrVia5z0LffOJrnm51Y5QmEOxOnYvLtUPA2ZOkHUCApPM32N/ZoTUcwrwoJ19RGro0pSWhmWdpULxw3sWcRpFJAwjPMwvNKoBy4jYz5yeULahQhDbH0jOJSQXFm+sMZS+9JExWIEBgNPy94+nYYCQoiYk784ZjnumLyQpWjQ1PEkplhJsUpCctANIFlVhQjF+tXyG35vFEwJfEu9rDnvAyFBSyHYDJ8irmdA3zhUotOmNjNNWGheRUrErnpFyqyFUuYpRceWsXTZJYlRuNOcdGDk6R05JK2FLq+cUzZqj4gbj6QHVlsBG1xExMcWjpRcJGRkpxDJdeSLh4jOqmYMQDly+8BnfWCgrGkgrHmLjzij9xJxr2TywpOwmnSlra35k84vFoSU89QOGGlPm5vrE1bNYdLXh6n3jM9p6kqmBL2SLeYH2h/Ulkk/tFuukJOKUYUSbuFNa9gG+0Gns5CUKIjjx8RHBDK2beixan84skbxRFyFsl4ySNTDFKMVLMUInEm8cmOTAhWcmh4pRnFrGItGgsvlKJZL2gtQUpirwgb5wJQpeYkc/aC6qQ2pI3jGamFmtJQcJwpSNBC+XMyJjoJwsLJEVqIjjRlOVl+aGL5a7CFqJl22b6QTKXaKIytCWqYeJkTSuAwuL5SXjbMo7NH57xxEzwtz+kWmXEDLjLV2FuqLQto5NnsIpWWgQzHL/jRkp0joxtl4W8VzKhjaKV1DQMtT23iV23sdpE5lQAXV1YR9SAzXazaQLWJ1/GhhwzwgDUhz5wXHQPJlFbKKEF9SAPm8K40HGFDui/Jurxn4KKMkx52eowXXqMveGfe3tCDgs9SVkDUZdIYVSlYfC43aBkFH7Gal84GnqhRLqFuxJMfVM1QteBoOy+aqLJMvFh5feFstSnu7c4PpJ7eHUmCiqYM3aDXc3imoprHDZ3tEkqvHSrKK3FSWyRScXot4fTYXJDHSOVWTc4ITMdI6RTODxNB8ZFEvyQtqi4TyaLJMU1ecdlqygs66ZmF6oIWIjJF23jijEAu8IQ57QVTyMcwhIzb5CNHT8LwjxXPLKKuF06Jct7EqAJO/SDETSQQMj8odGK9iaAuIUlg2WIP5H6QFKpVu+EkHF8yN40EmWAL3MRmE7RvBMyjy8iPiMoITNjvexptApN4ulq/mLAsRBSAEsOsYzuiSFJfaITVXtFIMSLQJpIreI4CRaIxdINo1GNl9BMCdCVEZ6AQWpcAY4IxRzORIqsYGQphlff7RY8UPnGGo6hbGDZaoXmCqVcFF0ZJWHSoJCoDCo6udG2YHCZHypjwu76ImfGWaE1U23WAzMaK6me5ikKgZbYSLSYtk0y1AlIfTMQMVQRw+rKS2hjOjn0ES+GKuVkADQXMWym9I7UVDhorQqNMLplKJoKSWyL56wEvgC3spJHNwfpBtPMz6e8EGf+ecZZgFw7g6kHEpQByAF/XlFnfBLgwUhbtCjiI8RA/HgbthRDaWaFElgBtr1imrVdw0LkOeXMRyYTqp+QjaC5BZUlrCJ00snxM/3gGWTrDShOFPW8ctMyT0cxZwRKp1K0Ybn7RNE2LZc+G/KJ4HZiMIAJeKlKiU+Y4EDlUK7GovSEkPhS41a/rAVaq4MdmzWvAU2a8C7bDj0EJVaIFUUoVFkuWVlhHUaaPhc7FKSD+m32g8KI1hVSgS0hAucz1i8zzDLASGKK1wxzEcVP2MKjNisT7k7wSkY0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AutoShape 6" descr="data:image/jpeg;base64,/9j/4AAQSkZJRgABAQAAAQABAAD/2wCEAAkGBxQTEhUUExQWFhQWGBoaGRgYGBwYFxwXGBcaHxwcFxgaHSggGBwlHh0XIjEhJSkrLi4uFx80ODMsNygtLisBCgoKDg0OGxAQGiwkICQsLCwvNCwsLCwsLDQsLCwsLCwsLCwsLCwsLCwsLCwsLCwsLCwsLCwsLCwsLCwsLCwsLP/AABEIAJABXgMBIgACEQEDEQH/xAAcAAACAwEBAQEAAAAAAAAAAAAEBQIDBgEHAAj/xAA6EAABAgQEAwYFAwMEAwEAAAABAhEAAwQhEjFBUQVhcQYTIoGRwTKhsdHwQlLhI2JyBzOC8RQVkrL/xAAaAQADAQEBAQAAAAAAAAAAAAACAwQBAAUG/8QAKBEAAgICAgICAQUAAwAAAAAAAAECEQMhEjEEQRNRIgUUMmFxIzOh/9oADAMBAAIRAxEAPwCuoWXNvN9uUVLuSpDPvf0EXKmAkpVrcH3j6jlgK62MQzx2x08N7QOmVd1qJByHPSLTK3UM8nvlDOdw8Byld+YjK1lamXNIUlyGs5F9+pgPgkzsfiTn1Q2K1JucgQzaxUviAQgrWCSSyAM1E6AGFsztEkhgnDzu/OFvEeKKWB4j4S45GGRwV2yvF+mO7m1X0NqMrmVqtBKkrID2B8I88z6RZPp+/FizklRDOCw36QrpuKYJvej4VpKV9C30IEF94UKMyWbKDtoesdJfkVZocZUuvRKpUlPhUpSVJ/UkA+4Ifa8I6uqCHJfPIG+F9XyMHV3Fgr9HijM1qyoqf8OsalyYEXxWjUI7VEscJsdTbyA2gWq7QTFmyiBsMvPeM9Ic+fvGw4R2EqZxTbCCRc6DU/xDFFJ6RkFih+VKz0n/AE8UpNKhy6przMR+FCcNgpWqmBLDJ4jxPiKJv+1dBfxnNTHTZNoeooUopxIAaWEYABbwsxaM3OoUoAQiyU2DnbeKlNKkKbtuRl+O8UICEofxhwBnnk2t45R9j6xfiXJUhGZxFIJHIO7xpqKmkyJqO+lvhHgU5dLtdJ1feG6ayViGBSg5/c9/OAfjqTbsHnapaE/Euz6hQrUoFBBBSnIhI3GmkeeikWEOLgk2YE+se0KrUzO8krIVa+rpULe8eOdoaObSzloL4SfArdP3AzhWXFwpoPCqXEqMlsJWbjTYcmjb1ixIlhcoMoALvkzAEfSPPqYKmKSjMqN3vbMv5W849B4nLdKOig24KP4Ebjx8oSZuRK1ZnUySsd73UsYiS7cy9so0nZyoKJtv1JI2226GEXAlEomoJtLZQH+RIV88NucFSp5BLaJWq39qCR5Ph9YVi1JMXN7od9o+MibMlSJZdMsuo6KWR7B//qKeKdpjLRhSTzIjMcLn/wBRxchK1NqWYeeZP/GFHHpvhJJsc9m16QfkyudGxovXxObUFRCsMs6Zvvj2HIR2RI8bMUEpbGk2IOzZ9C0EVYSlSZeHwpAAKc8s8Sd4+p0KQSfiCgcxdIcNyfnCLGUavgE9MgKSoYgUtYag2+RMLuJ8eSCcDjlhYeogvgsxQSqY2fhG9jfysPSKqzConEkfm0OhlcVSJ5YlJ2zIjjRROxDWynN+e2nKN52r4VLq6OXPph45SHSwYqlgeJB5i5HMEaxhO0NBLwkpDFMPuynaPu6FMo/EtagncJ/UfZ4oxShJS5L0SZ8UoSi4PdijhNecsxDydVpEtQUMQUGY84EFNKD4RrCbihUzJcuWA+vQAaxFBNySRdJpK2L6+clDkl1hiEpPhTo+dorXLKUtnjBL7keKK6ejxA6k40nrmPeCe98MkqzSrCr0aPoPG8f4l/p43k+Q8r/whUL8I6RyjVjSxwsLuTpsI5Xobwjdo+Eknu5YzmKA8hcnqwMd5KvX9A4HW0aqRQU3cBE2YrEklg4cA3sCPLyjQf6e06Aqoe6SEhILPh8WbRiantCUky1y0nCSl2vb8B84K7M8cmf+Q6Q6VBlAZAbnb+Y8NxfVHtc49o2fHuHhE0LkS3JUnEhLBJSgE3vYDP8A7hRKqJs+YSUkSwM7XOt1EZZOOcbSgqkBJUvOM12q48EpJHO8LaGt6EPBaf8ArzgGISwcWcv8tfnDzui7q5Nd2fIQr7CBUxM8gOt0kg6g4soeKnAMWudG1G8DKLX5M87N/NgtXIXhBAfc2GcVooSsbHc6iDVqNySQFdLAbCBKgrIDAjzgHQlpdgRWFpH7xl+bZRJEzexFoU08vAsqJKiXv12AyhoVYg9gr68jFWmrRbFlkypULm8ZXtbMBwKGbEHmzEe8aVE5/eFXHODieHQcKw7JPwl//wAmModjnxlZjRMi1C4om0swEpKFYk5gAn6COrdJDgh9wQfQxtFkMoZSTv0mD5VUUDCC6TcDY8oSKV9/SB5iSouT06coyrCyZNcasdTFEgkZ/SFqksG53/mIGSvuwfFgJIB0caRQEMX8/nGqNCOetI0/YHhyZ9dIlqDpfEof2oBPsB5x72msSH5WAHKPFP8ASxbV4LXEtbHbLTnHoFZxAS3KiX0H55QV0hM1cq/oZ8Q4o9oRVVW9oV/+8ExTWBGjOWHOAV8bSpRBIGjkt6QLtm+jQCd3kpSCbocpPtC/h1XiIL7GKuF1QxKOgD+QgKkqBiDZE26G49oqwyuItLbHtPOwTSsFsIYvtnf1gDj/ABNdRYS0mQQMwcZI/UFfoa7RCWoGYoH9TEcyPwekFiWAG8x7w2g7oz0rh+AEJCkqXbG9wixwpbU2c8hDCRTzUqIK1ql4LYiVELIaxN9YYLQGiyrWGQBcqLnp/wB/SOUVFUjnNsXTuBlVOZqFqlTu8IChcFGEOlQyUnFfk0JaagmoUZk2djZJSEgMllM75cvSN7xkYJMtGwc9TcxkK74FDf7iIGqToU9slxHggnS0lCzKUjxIWnMKVm7F8m1jOVvAKhZ/qzwpKdbknezZ+Zjdf+P3cpCDnr1hbxAtLV0gIylRjguhBwqtIShCb4R52UQPkIaHiLpIaM32cuVK5n6w0nL2ygJKmNg9F/FCvBLUMaVADDgKRY3dTqf0iX/spyZXeLvdnIvlqIJo68zAiWJbhIAUpg4A2ezxZxji0haEolBQKHJBSxfIg5wQaRmK7ik2YlThGFj8OeWux5RHg8wmYkaISE+eavm/pBfFu6EhRSbkfgsIWdm5viKVZ5iGx/i6ESSU1Zs5s0EWzMD1tSE06pSG7ycWKv2IAzB0JOXrFaLlheJT5XxOGUl3B0aKv0/GpZW36RH+oZeONL7YBwOR/SmXchT89Q/yMCcVT4iBkUP/AMgX+kOuDSmEwf2Sz5qKyfqPSF9cjwls2JHpHt+jyFL87FMo4j/iB6mLqsLR40HCoMgHW4ct1yjnCkOA+pH0Dw0rEA9A/qbRFN8i1aYpUgMlc4lQLYm+K1iS/Jo10pCJaQiSAAWuNefMmFsvh4mJCckgXO5hvS0eAbwpQUXYUpuSoZzp5MoBy+g0vCiq4cud4UpKgxe+FIs7lRsG/HiqqplhR7uYUhwSl/xo7OrJqQwUbqceInLfQ5Zt6R5MlGMmrPTjKTimgz/TlBQuc9rJA8lKc9LxtqqWmYGIuB8YYFO1z9I827Iz8E6YVXUEkgkuXxJbqbxt0TFTUJSgtiuA5ALFjMmKHiIf4UhnbaPR8dJ4uL2R+Q38grm0i0ra60kg4hfyOxi5R8XiUAG1HpGmouHzEpwmocbd0gJ8h+GITuBy8WJagqzMAQH3zzt88olyeE1/D/0BPWzzKSoEN89Pz7xfImwH34SGDPf86xUupIYkM+fWJsb9D8UvQxqZjeLTJXsYP4QhMyYnEfCLnm2kJ5c8GxyME9n6lMtcxKwTgFty+UNKEaGsqVzH7gEkDLJPrpAK6M1CcM+Wkp/cVCyv7CHIbeFNZxyeotLQW3+FA6W+kDonVDEOGLlnJuc77a+cDexrYp432eVJ8Us95LfS6g+4GnMfKEiJCssKnFvhL/SNjS1E1KgSQFAuCkvlHoXDePpmJBsFWxDnv0g4LloyWdxPFE0U1v8AbmN/gpvpA0ySUviBTmLgj6x+gU8UctvEZ1UhaU40pUCclAHLr+WhnxMH9y36PEuzdQZVVLL4SSBtzD9SAPOPTOKJE7426HK+41h3UyqcqXM7qWZmEHGUgq8I3aMZ2kK0MAXxhwdxC5xaDjkU2WcBoZYVMUljhBBISyXOgHnC+UZaVFKnDk/4nlA1HUKwlOAS2uFBRcg5uW+XSBp5UGCcB1USCT6mMoPl/QZUzGcIIDgi220Qlqyvp8xF/CeGLUpBYsDmdW1frGtVwjwsSAbGwDE894PG+KtgynukI0soDfMQWhbjdvOGqFCWLpSpuUHUPGpYIC0EbFgUvswy8xD1kT6Eym12hNwuiXPJShrZqOQ6/aC0cEmJnjGPAlr6G72jTIqkgHCABbJhcwDW1wCTAzm+jIybM52jqfEzwnopImKvkCD5g2+d/KOVyjMmhKbqUoAeZaDqOSlB8LkXOIn4mJDgDIFrcoQ0+LZya5F9Yq8Iu0M7DJUdhDCfPcmMv2pqvBh/cQIX6oK9lXBabDKTzud77RfPT+awVSN3aQNoqq12hV2xi+gaXLUg48ViPhK8HoQD6ERRWTCby3F74ilVuRSAT5tFNXxQJAQpAI0MAVHEsQwS0s+Z5coeotmOUUgTiM/9AL3v10AiNKouCCyhceWf5zimoleIjz8iPvEpCmY6gsfO0Uxjx0Syk27NTw/iiSUAm6iQBzAcvyhzKolzLgMhTXNnBzYa21jNdjOFd/PdQdEsYjtiB8IJ53j1WjpH8SjpYZADYCGY83wx4xXYqeD5p8n6AabgZGIlQAWBfkDp+CFHFeDhKvCok/tUGPkQSDGqqlAJYGMpx6mK2IWoFN89T+fMwP77JfZz8DGl0ZmklmWoAhiFHPa7QwBfAPX0f3EUVFQogBScTEsr9QbQvEKGoAUCosGPqS1vSKceVTViJ43Fj/h8kIsMncuXufpDAKtC9CSLxb3kaCj6aPESNhAU9GIB3tn1g6Sp1FOwz/PKIz5TdI8fyFWVnp4HeNCnhcoJqpb2SolPQsWN42fZviQmGaUJ8KV4B/igYUhIGpufOMXxBGozFx1EFy6w0fD0hB/qzbvq6zZvIj1MWeJP8WhHkx2pG24h2gwpUUrSCkkFrhOH4ipWRwjMDW0U09ViloUotiuEkmyTk/8AczPzJjHJqQpcqlNpKAMZyMxYLlz+3E5bWHVbxTCQJYBLa5AaARXZKZddwAMyWyL7NDHiVJLTJCXdQuTz+0J1zpss4sAW2RFm5tAlRxcrcGx2948mMPZbjjx7LJdWRYZ5Q1oJwQoKIxKZjbO1n3vCKiLrvpf7QzVMILBPmPrGTbszLOmqD6momKUrEySCxu5PRtIqlzA7YipWo0GzNnFUogYlLAIFrnIkgDzv84sM0gtk3pGr7GKSlsHnr/qHQgCCKetMtQI8xuNYVLntOdRcKA+UHE2jdraNZraescgg2LGJpqcr5E/SMzw+rwWPw/SG0iZn1f1EVxmpIS1Q3M2yukLO0qx/40tR/Spn65faLxM8J5tH1fTibIXLPI/WMmrRsHTsSyK2SqWygyhmPzOK+HplzJqUJfC992GfnGcQokF/iTZXUawZwCeUz0M5d36faJ41dMrlai6PTpU4DCwAYWAyA2iVXUHcCE0ierA4d+V9dIRz5ylThgSpyzkq9gTBN7Fx0kPK2qGqgBzhdOqcIxAuM7XEQ49KVjSEMcjcOMttYGMpeE48LEEWDfIkxi07NlvQ6k8X8CgTlf8A+f4f0hTX8d8RvaAKQkAdT6GElZRzArCkEpzCtAn+46EZeUNkvYiLrTNx2ET31QZpHhlJcf5qLC/TFDWXQGWqaFfC7oP9uEADqGv66xb2SpUyKRIa6xiVvy+V/WIVtcFOAH88vPeGLFyjQPyVKxJWrS5aMdxaQZsxWBv6acZBzLHIc2c82MaiuoVkeEhhmVaemZ5WhJx+mTKkKIJxEi+puBAR8eV3LpGvKq0do6rwiI1M14W0KzhEFtbnETVMqX2DV9EtUvvUYVoR8aR/uJ5kEXTllCOYopAw2OZ89413B0kVCW2dWzCwf1IaFPanhRlLKkpaUohtW5Ha+UehBXjUkRzlU2mKAsqV4rmwjiU3Yat8iIirU7ERehLrH+XzOUccz0nshRpk05UW8RPq12+kaCnqwQHIHnGekVWKnkykgBXis72Bs9rO7wh4jIqXaz8gbf8AN/tE+SScm10PxRcY0+zbT5wvf5xnK+Zc3LQtr5EyTIlnxYi7h9fPSFg4nMFlEl9yCPIAAiFVY1ug2pC0gLTkXcjQnWKqaYxfK3uTF8mb/RW5sne11ggD1aF0tZtswB9ov8auyDyOzS01Z4Q+ljEJtanQ+4fyhUpds4HL7xQT0aPhU/xG7uPtBc+dC7hVAqWypjpMxKihJ+IpThdTaC6QN3js6be5yjyfK/7T0PHX/GcqZjljrGe4/WKUJKbtLSAOotDeZMcwXRUycQUpCTsSH1+UZinwTbM8jpCdJmicFTEKSlwbpsejRfKop6yVAFL3cnD6PGgq60JBF8Q2Gb5RxNWMILn6wb8uVdElIUTp0ZvjicKgsecOqk84WV0jGliY5aZc9hXDwAkH9zHmzWgo1Lm1mz6wn4NUkIwnNyPLYbQfJIyfd/N2hck7JJXeyyeDNlKTiZRyOmJJCg7aWgqdVpWyizsHu92vA1NMKVJFrXPtAVZIZRa4zzyfzijDBTjsOEqRziJCmCTe7dWf6gQdw2pxJD5ws7pxew5ZxVRVRSsg9H/NWaDyY1GOg1K2aRUfUld3a0hR/pqLH+0nJQ2vY9YGTOeBOKXlq5e0Ji6dhPao2ZUw84+WXVbMJt5v/wBQv4XOKpUvE4OEO4uPIwYmyn0t8orlGhKYh4tICTjZgvPkf59oKoJXdAJYY13UdUhrJB3NierQdxAI7t13GIMNy7j5+8UU9MpZcAkk3PPrCOG2P+V8UhrIVhAuWipfEnmshI55ZcuZiipWcBCvCYQTJc3G0tWHU2z5P0gJRaew1NNaGldxczJjBJSob8vrFUziBUGOeUL58ogNYq/c6tdYpo04XxKJOYJ/N/rGUa3XYbUzsBTZ9RF1Hw6ZPV4vCjVR9hrEqaYlZRiGIBRbyD+0NZc9vMH5RdDHrZJzpjKfUs4zAAtyFoDNfLGcsk7lVvQM8BTqn5fSILSnN4aKL6ysdmY9LAbADQfeMP2l4kpazKthBDtmVdeTiNTUzxLQpZsEglvbq7R57iKlOcyXPUmFZZaoKCNHIolN4C9h4TuNjF0tMwW7tT+o9RaPqCsZKFK/UD0sSPb5wTN4mMgl+toGXjwm7NjnnHQbQpwAvYm53J57JAyHWPhW4llLOg2LhwXSpwRqLJhRPq1eWiRqee8ckz1FWzeEN+4531YO/MxVBJKkTybbsp4r2dX41SU40E2APiGrEHQbvCWoStBZQKVBrEMY2VHWYSAMvtF1SiXN+NAXgGIPz9tWhUsS9DFldbF0niLBC0hiUuev4IJoKxcwlZU5Fwl2D/3NC3i2FKgUDCkgWHwg3YDyDxbSUyAQtSerbR5uSHGTR6OOfKKaC+JcWVMABQQ2bHL+IrHEBhYgO1lDUe0C1qxfCG81W9SYWpOEXLnnA0MsIqJ1lX1BbQkRVImR9IphN/WElywbNhvtprB/D+DXHeKZRbwj3P51i7BCSX+nn58ibogJlo2fYvgSSBOmpCnvLScrfqI1vl0eFsrh0lAcpxMQGJcEkszczGrTV4UpI/SACBsNAIpcX7EJivi8zHVzphLiWhEoDYl1qPLNMZ6rAKniBr5iJ88LABWQu2RDMCncW+sDVNRrHj503kZ6WH+KLVAwzop4MtipghvPYerwjpZqpq+7TaxPQDeCKGb/AFCAQ128tfrHSg1C2Blala+hypRKnLHI+YglZsGBblClIJsbxYiYV5qKXuOmWsIRImZGrmrKiMmPlFstZA8R+TRVVVQxEp+n1imdWExYW0E02doLSAnIX1hbSTmu93y5N94NTPAHiN/pyEb8TasRkVsKmnCgq2bz8Q9oCrprLGxT7kRTVVuJJRl9vxoBranEzaC/rDYOMVRnFpBkubdt47KoisqLsQzdf5hYmoeD5FcpKThbFz16w201sx36GNKlbXSfrB0g4rKBCQzuMztzgSmrsYFgDqOcW98XtAxxwu0c5sad6ekEorL/AFG4hMagmJCdD7FmhVMlrFxzzMFmuCRh2HyeMyidBAmOYHgjbGfEpqSgsbAAj1Y+0K+GTB4nuduUdUnEQN0qT6sR8xCWoLEsSFCEZVTsbj2P6pab319ozddUuokZDL0jpnEi6vKBZiMRCR+ot94XfpDEvbH3CkkOk8lJ5WBI9/WGkxdnHX2MLOH1GJiAzW9NYPWp3G4i5EpUqZfqPz85xWiosx0imcbA/nP7+UQSp/fyzjGzBR2mryopQ7BsRHPT7+cIUmNPwioWamd4EKT+orSDhAsnC+p2+0Oly0TXSuXLKGYEAJULaECzRJPJsohDRkqCZjGAlikkpPI5j83gppiLm43Ag2n7PoT45cxSlpOVh6hr+sBzlqcguL5ZMdooxZE1X0IyQaZOWrUgg6Pm3ID4epj5MzxWsEi351gfEwjktbMNvEfYQ7kKoYImsX2YfnzgtU4hC1D4sHtaFAqvCLeZ3bbzixPEQ2EtdvQNA/LH7N+OQWJBVKWnUJlt1Sk+0CUPFCgYT6wwoq1CiQDctboBCridPgXcWLkfbyibyI2uSKPHlT4sumVPeFkpKjsA/wAoL4d2aqJkxPeS1IlEupRYMnkCXJ8tYe9nKWRToE0nEZibKO2yRp53LQfXdpEHClAUokiwyA1ctEySK5NmYreEdxPARiVLZwVC45HfkYslLOL3zP5pDmorsZdVgMh/MDmYkjSKI+TxVUTT8dSd2XKZfdEXAVi8wLRyXXqSpSVHWxb6nnAK55SPAWP5pFM2pUo2IBH6VB4ox5o5NeyfJilDYTXyUrBCrZlJGaVHNjqk2cQllcGnKbFMkpBzOMqPoBnF3fTbgq1tYMPKJ4i1wEn19HjZYlJ20dHK4qkyM5CKdBQhRUuYPEvly6xVwsvNRs9+jF+lnimtLkJDlWvnvBlDKCL5k/jCIc+8lekV45JYv7Y5LpUQbj9J66nnFcqclyVKcaOMiNuUcSoKHiVhAzcPbfl1hL2yxS0S2NibEchtpnE/xvlronoRrAb8+8VMwiUyeGtAk6aTFHZS3RdJmR1c43fL6RU7WiIJJgpP0Avs6Zl46qZnrEjJL3jhkwOjdg8G08wNbOA1CJS1QV6AG9EgEupQADONSOUMEA/pU452EKqRIA7xTs7AbnnygtYUVArOFObA36coxSa6CpPsarmSkhg61b5AeWcDia94+TXE2lSgW/LkiABUkkuAOm7wyGTdMGUNaGMuZcfmhg1Ey5hQpbJ/OcFiZlzEPFB61kixIO4zHSFNQokAn4wM/wBwHvq0GpmRStLjoYxpNUEnTsXkuxi+il+NzoDFcxDG35yg6islROwHrE0I1MfKScQigDJEFFcBSFRaVxVZMdWdIHSpi2pj6ZNa8VpmfqPkOULyzpBRjbLZgUlyhgHdXM7wPNqCUkoJBNiNP4MdqVgpcq8oVmo2sfkesRFS0FU9QpKsJcH8u8Ar4kVrVia5z0LffOJrnm51Y5QmEOxOnYvLtUPA2ZOkHUCApPM32N/ZoTUcwrwoJ19RGro0pSWhmWdpULxw3sWcRpFJAwjPMwvNKoBy4jYz5yeULahQhDbH0jOJSQXFm+sMZS+9JExWIEBgNPy94+nYYCQoiYk784ZjnumLyQpWjQ1PEkplhJsUpCctANIFlVhQjF+tXyG35vFEwJfEu9rDnvAyFBSyHYDJ8irmdA3zhUotOmNjNNWGheRUrErnpFyqyFUuYpRceWsXTZJYlRuNOcdGDk6R05JK2FLq+cUzZqj4gbj6QHVlsBG1xExMcWjpRcJGRkpxDJdeSLh4jOqmYMQDly+8BnfWCgrGkgrHmLjzij9xJxr2TywpOwmnSlra35k84vFoSU89QOGGlPm5vrE1bNYdLXh6n3jM9p6kqmBL2SLeYH2h/Ulkk/tFuukJOKUYUSbuFNa9gG+0Gns5CUKIjjx8RHBDK2beixan84skbxRFyFsl4ySNTDFKMVLMUInEm8cmOTAhWcmh4pRnFrGItGgsvlKJZL2gtQUpirwgb5wJQpeYkc/aC6qQ2pI3jGamFmtJQcJwpSNBC+XMyJjoJwsLJEVqIjjRlOVl+aGL5a7CFqJl22b6QTKXaKIytCWqYeJkTSuAwuL5SXjbMo7NH57xxEzwtz+kWmXEDLjLV2FuqLQto5NnsIpWWgQzHL/jRkp0joxtl4W8VzKhjaKV1DQMtT23iV23sdpE5lQAXV1YR9SAzXazaQLWJ1/GhhwzwgDUhz5wXHQPJlFbKKEF9SAPm8K40HGFDui/Jurxn4KKMkx52eowXXqMveGfe3tCDgs9SVkDUZdIYVSlYfC43aBkFH7Gal84GnqhRLqFuxJMfVM1QteBoOy+aqLJMvFh5feFstSnu7c4PpJ7eHUmCiqYM3aDXc3imoprHDZ3tEkqvHSrKK3FSWyRScXot4fTYXJDHSOVWTc4ITMdI6RTODxNB8ZFEvyQtqi4TyaLJMU1ecdlqygs66ZmF6oIWIjJF23jijEAu8IQ57QVTyMcwhIzb5CNHT8LwjxXPLKKuF06Jct7EqAJO/SDETSQQMj8odGK9iaAuIUlg2WIP5H6QFKpVu+EkHF8yN40EmWAL3MRmE7RvBMyjy8iPiMoITNjvexptApN4ulq/mLAsRBSAEsOsYzuiSFJfaITVXtFIMSLQJpIreI4CRaIxdINo1GNl9BMCdCVEZ6AQWpcAY4IxRzORIqsYGQphlff7RY8UPnGGo6hbGDZaoXmCqVcFF0ZJWHSoJCoDCo6udG2YHCZHypjwu76ImfGWaE1U23WAzMaK6me5ikKgZbYSLSYtk0y1AlIfTMQMVQRw+rKS2hjOjn0ES+GKuVkADQXMWym9I7UVDhorQqNMLplKJoKSWyL56wEvgC3spJHNwfpBtPMz6e8EGf+ecZZgFw7g6kHEpQByAF/XlFnfBLgwUhbtCjiI8RA/HgbthRDaWaFElgBtr1imrVdw0LkOeXMRyYTqp+QjaC5BZUlrCJ00snxM/3gGWTrDShOFPW8ctMyT0cxZwRKp1K0Ybn7RNE2LZc+G/KJ4HZiMIAJeKlKiU+Y4EDlUK7GovSEkPhS41a/rAVaq4MdmzWvAU2a8C7bDj0EJVaIFUUoVFkuWVlhHUaaPhc7FKSD+m32g8KI1hVSgS0hAucz1i8zzDLASGKK1wxzEcVP2MKjNisT7k7wSkY0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1030" name="Picture 6" descr="LERN">
            <a:hlinkClick r:id="rId3" tooltip="The world’s largest association in continuing education and lifelong learning, offering information and consulting expertise to providers of continuing education and customized training.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 b="31537"/>
          <a:stretch/>
        </p:blipFill>
        <p:spPr bwMode="auto">
          <a:xfrm>
            <a:off x="78739" y="5181600"/>
            <a:ext cx="388998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AVkAAABECAMAAAAcE7YYAAAA8FBMVEX///+QACj+/v4AAADz8/R1dXZ4en2MACOPACaIABzc3d6MACJJSUtcXF3///39///m5+i0Xl2hO0LS09WJABrr6+y6bm2nqKm9vsDn6Ok0MTKMjY9ubm/4+PiLABc5ODnpz8stKisKAASYLDzVrKpFREYZFBVRUlQjICHMzc7w4d6JAAC2t7iUlpnp1NO5dnfFk5SHAA3jw8DDhoSgoaK6gIXdubf37uySBR6gNDiRHS0eGhuEABCkTVfRpqalRkqybXNkZWeXKDidO0itYGbFlpnPmJWlTVKnRkacKC/UsrSrUVO4eX24aGaeNzvdysvr3vriAAAOZklEQVR4nO1cC1faTBPOuwnINYlKAIFwK9coyE2CqChesGg/+f//5puZ3U1Asa3VFtvDc04bstnrs7Mzs7PbKsqfh6EwxuCpw986PBnCYDolCjDbdl3LddrtYWUym82SgMc9gWv54xKTk/3ZrFIZLtqO5bquZtvMMHgzBtSrM94CNIpPBVPYckv/EhgfKI6UxozjN8QnG7hc9B4qnW/Hu49781G3m8/nE4lEGBDdWQK9RDE5DJ8hU74bnc/3HoHoTuWhtwCiXVs2SI0ZjIPP6z/JrT8+LlEIYLQ3rNydfLvfu46OgKlEOBqN7oT+ewNCnGrgeRQdj58urk46k8qw6NhL7eog0P+u1HJahZQquluszI4vbr6Mx9FwAgUz9CY+15McCu1EQdKB4eubi6t+pSf5NWg+YaFsbPi/EQaufQZ61FnMdr/Ou93ueR7l8wMYXcfwTjhxfg6NzL8eV9qgiW0DdfC/CVj6i0l/92mOa/5tK/4dAIbz+fllsvMAOvjvFFnSoGD1DUXaDEgzyA1QFLfdm3y73Yv+UVI9gI4APTzeu+1Mhlw/oHLQSUco8IQ/uvJ5lTC3vcCrZ411rlXdIirU63BiA5yu8Av0Rsc3F8ezokGKARW/IQyrLuzrhklcD8N3b9Ac6wo4p+3Z/+b57vmmSfUQQnrP86OnJChfjTu9yDAJxGclVioBmH1YXwau/+PLUX4Tq/+HCEUT56PH5GThuNhzXYqu/implfIKtNrFyt3VE/g/0c9HqgeU3vHl1d2wjZrX4Dph0ySuhbQAWm92e72TCH9CUX0BkN3o+MvFrIjkklrYLIdL0Mn3pqkGq2Bbi/4T+Kl/BasSoZ3w+WH3a79tuZ/B42WMeT4Aj38wtz3sP+U/tQJ4HaFwPr/X77UdHtBhYk9Mg/yzzGKEyhBeFvwynGHndi/8l9LKgZph7/Zu6BieMWYb8HLltNKLW7m9GYf/KhWwHrijGN9cTdBhQGk1NrB9oBYNaFlr97/mu4m/n1WJ0E6iO/p6vMBgpLeX/LPMAq1O7+5xlAj/M6xKgNYdPXZ6bdswdD8898fgDjv343x457t9pEA1IvwClIzf/xBdbwNq3cuTB+e30yr2rBToVFAP9PoX4/BzgxWi8B1GP3gE7/CwO5rP56enp0+7L/AVkk/ha/4QsoGrdp7HMwTk+jfEFX8FQO745nio0fgxdI6RG8bZ+Bh48QCh0Jm76J8e5pdpxYgzxjt2xtc3Nxe3yeP+bDYZ9lzbRsfhO1Xjhs223eKwMpv1j5O3Fzc3X67H4cRHxcLfCVS6+d2K44qDO8OTsI9j1jttcRegW/NRr21wtMOJ0fjp/uLqZFIZ9hxHs72SYnpf7m7kuY2yKgCG7TjF3nDSObm6v7yOjjDouGl6QenObx/arsHdTHGe9zHgAosLQmnf3V5LaQ1RUHl0uvtt0lu0HcdlPp3CFeTsMYU9Y1b43zyDwQwvRCYFXHeddrH3MDnenY/wdGyzvsdOeLR3NXGwX8qHbh7k8ZFdSX6JosnC06bz7uHoMVnpOa5r0+5W1/lRrAx2kqNtKGskUzDLWdWFIMilwU93eXadH+5Uko9zUMS/ld8Qhzgipt//LbcWTezcJCsiav49Bfc2Zrly3R2h3xoCMx/9cnE8G7qCJXn+zIVObgx1oQNE1HPNNIuDaoV5yktyS9E8CkcysZPX3eHsGPcjHx3pDdF5A3oqY8D1F47rMR58RunsUx7Voc6d74LtMN6laDGexkSAAq1Me/IIDhawmo/uXd1Vii5+0ul82z/FR16xhCEvFige9+uhe2FnElpFKBFqn/sgCtcQvC7mgAa+v47+yNX7SYCBAGU23ru/Pel0JpMhoFfk6MHvymRyh/r+fm88RoWPK2Ynkb/s9FzBzC9JLletOp1nwO715AkmD/rxlJz0UJdvDobTHk6Sp6P3sYsikp8/HnceekW8+/GqDDLXcdqLxbDSTz4+4e0SmI3xVafH+GnPLwBkRx7PO7OLnXwi3x099heWpisbjmLS0bq5mO3OQfP+imYAG9GFZT3r+Yy+Nh6yBPzMzNZct12ZHX9F/7s7vp25v8oCCiwUdRfJ7uF59Pq230PtrWM89n165j0Ql7XEW3v25kAQuohgIyqOX5/nTq5rz4OfZtht1PgXmvFr10JI+9nth8t8d3x5NSnKK27CTP1KlR8Df7B44o7By1Mw2z/Jazj6BGNBy4ubKd2P2L3i/fObNfLGlIEn6PI82vnVDQMug97JXrd72l+gYtW5rVpyjjYEEXLX5YVD3W0/9Of5n4gK7SRGyWEbTC+uRmRI986Zyfiub4y7LrpwHpm416gor03Gj6EXr6KH3d0F3drhA6HjQ315PW4CTPFllvfEsM0heIT57+3WQuAx9fGg1tB1xu+ZGsIx8Vy9NW151Ap20R/khykYO3krDVjMnYwOv1wN7R/n/gQgE2MP+zfjRHQ9r9Ho9VVv04OhraYyG32TWv4vgNgkO8OTy9EanRvN73WKBt9KbvRsFv18Z2GjtH/O4/fn8M03mNxv82daIZR46rQ9hbpJC0EbIq6E/ipmhVK0nf7T0uFRCMxW2yYLsVnzsHKFSN+kd/UG+OJI9wsNpXh1EyXBDUXHtw7l4JvljV4uor3/Ggf5M0PKrC4udhuGc3cPjlgofz9EH1TE3TY9Gh5T4R7GhrvykxCxS/4Xv7SjMKfyOBr1Hbm/8YLwW7wPyKPW62HA749fcvm3IVUZ4/cxtvg4+Du1rch+KJjP7Ka78o9BRuTEuegWHwYeQPIO3rfYYosttthiiy0+LV78BxbPHJj3OzOvePHs5U95eL2+9dcOsd7cnw+oA5AKerAUxcyK39kIfU0HW9TOvkgeRHj3mcwXGGCC1cpavEetrLlUSzBwJNtZSktBzqZ8w/xLX4/4VbSWaF8LBvdFgskTBkG6IGy1ApRgNGXJtJxwexAcSIKsLHTsBVP7XhnKZqc9CtI25tbk8KmaI38Q2O7KyLQjWbJF3fLHFVSy1VisUG7EYrH6AbSZqcE7pKg5amOgTklC0mcNnlwaaMRsqRaLE7I4IDOm5nhfqgVgIhKPxaqNcgH+bonuKZFpVaZlFaw4w8vzcgG1gPXHGqUmVV/INOlEw1LVNC2SmDqljFZOJarMurqPT2uqUoerZzVLXNpJ19RaROwNzEbDfCFMXpmGGsEC+4VyjKOGvcdShabPbFbN+nMTqZbr1O/6AHM2aw1eMqNm6fugLMYVVw4ikchAre/DAxvJVJvwK3JUilGPUrUc1ZpuUI79QalxRAOoZo4s88A0TYtErl4rx5ELpV6FvtmQtVlXW/CwJLO2CcWnXloKpuIAYFq0COqNATZrTmu8+pgYmlarpal8vFauN5lgFgcfV0mY4ZnGkukYf4ey9cL0LMivBChmIWO++IffZrx8FOFdpHlsFkpmhJqvZmgeTWBhhVm/bCRWSlsHOHKNZrEcp5KRQb1FradqAc4Ln9CUWud38IHZGHERyTxnNs6lvaXmLGIWhu6H5cx6NaeiuHFmxZBTz4VFy3lpwKzmDxmY5SsumKMhEbO447c8ZmNxtZqWzCrLzJIsHwRzJifzSM1a9RIXec7sc3UAZZq8TIBkFpgVX4A2yvCc2SWZjZX25XVqKAvMig82v8SaqgWX7x9IZnFhZFopQPbsBbNcke6rVRwJq9bKqqoGbclsJtJqqC3bZzZSV1PPh2TlvLRU+QzKy6VKzC5fEo1R9ZgDmYVOxwuRVq2WtbUVZpn39GmrVk1gN84J5TK72guPWdEYMiuY8pndX2HWzx3hPWvxkpxZMxCPT+Nc76UaNfhcksU5s4yYPWucqeVaqUD6kzPLJLOAphrjzDbigUAu5TFbitigKbJavCoGatZfyqy1LLOFQCAARpMxxZNZxg40fsQSa0wDiFxDymwhogxKajYSWGKW+bLLLC4brFXLwtLOiDVgZjKmvDPpEcyZBQVl8VGvMsvWyKziFY/wnkmbRsxGpmiqcpQl1agGYVymmLRlZgtHzaBaGOxbQrhzJEoesy11ahGzmbStiX/hwYhZMKKlWiC2xOzgezKr5g40TZNCKrVBNsB5ihWwek0za0vMsqNCeVovr5FZoQ0YjhyNZL1Uq5N+5dpANLLKLJVZow3YqsyyJZml+ktNb+CCWTAhZqsW4MzWAkyOiwlmaWL3Ub/aQTUm5myJ2QNQe5FWqUZSJ/SsjCgTswprVstnsR/JLBcg1LN0Mmx7MotV5dZaMK4N4BkBL6b2XM/uo8IX70BDnHyeQpnoMDMF80Xgm5iFFP5EZjM2ZbGXtYF3hS6rtrz/EIfrWf/0PV2ecnOTOgsIwoL+PyVFZmPcl1L2S1VcPbDuBjQtqfJU6Fmp91rc4SyURULcIplt0OxbuZroE+rZwSvM8iZF+RpROJXVZbiIVsnrUrjXRQY/I5yumtAGdakNZD1lFM6mKixts0SWzcyIz2dLmvVgKhLLNewsMCve1TKfUK8UaY2s7GrWJq9LfJpyD09WBYJNEiMTVK6Hc1lhqM0guvyKnQoEyGlO004AGA+S2gu2joQCyAYEyEO2skFuKA6y6NFjVVY2l37OrDbgadSkKB/kCzIoXlPcSckGI1SNFggQgUw2YLVy5O7AkwqCly/qoRUCDTCZDxOs4EozHMwrwwenpWSuAB+eVyoQoZ0CB1kVUw48N8C7ArBxEO9iJ5OWJbkIg+KQ8itVhNAV8IWYwHeAf41f88D4Z/HF1uQOdDm3HJKt2XKjtFSeGBJvnHidqmW8P4y3x/sFKfxoi7r8vKRuyeZpTIrst+YNUFlpXRHa18sltsgrnfO6aq98slezih2gPy5/1LJLK1T4H3yP6DldS39Wcr6obQ1eZmAv/0sn9spvRVp9v+jzrvwUvpP9DbW9sdEttthiiy3eif8DXNKEwugCtVg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388938"/>
            <a:ext cx="41148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-9525"/>
            <a:ext cx="9144000" cy="847724"/>
          </a:xfrm>
          <a:prstGeom prst="rect">
            <a:avLst/>
          </a:prstGeom>
          <a:solidFill>
            <a:srgbClr val="E7E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4287" y="4876800"/>
            <a:ext cx="9158288" cy="8364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://www.ceany.org/Resources/Pictures/CEANY14%20Cover%20Designs%20Final%206.4.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" b="77822"/>
          <a:stretch/>
        </p:blipFill>
        <p:spPr bwMode="auto">
          <a:xfrm>
            <a:off x="-14288" y="1294591"/>
            <a:ext cx="7360469" cy="21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eany.org/Resources/Pictures/CEANY14%20Cover%20Designs%20Final%206.4.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6" r="1041" b="79374"/>
          <a:stretch/>
        </p:blipFill>
        <p:spPr bwMode="auto">
          <a:xfrm>
            <a:off x="7346180" y="1294591"/>
            <a:ext cx="842407" cy="21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eany.org/Resources/Pictures/CEANY14%20Cover%20Designs%20Final%206.4.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6" r="1041" b="79374"/>
          <a:stretch/>
        </p:blipFill>
        <p:spPr bwMode="auto">
          <a:xfrm>
            <a:off x="8135945" y="1294590"/>
            <a:ext cx="842407" cy="21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eany.org/Resources/Pictures/CEANY14%20Cover%20Designs%20Final%206.4.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6" r="1041" b="79374"/>
          <a:stretch/>
        </p:blipFill>
        <p:spPr bwMode="auto">
          <a:xfrm>
            <a:off x="8327255" y="1294589"/>
            <a:ext cx="842407" cy="21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care of yourself</a:t>
            </a:r>
          </a:p>
          <a:p>
            <a:r>
              <a:rPr lang="en-US" dirty="0" smtClean="0"/>
              <a:t>Taking care of your continuing education unit</a:t>
            </a:r>
          </a:p>
          <a:p>
            <a:r>
              <a:rPr lang="en-US" dirty="0" smtClean="0"/>
              <a:t>Taking care of continuing education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92" y="3635214"/>
            <a:ext cx="3215493" cy="2979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??????????</a:t>
            </a:r>
            <a:endParaRPr lang="en-US" sz="6000" b="1" dirty="0"/>
          </a:p>
        </p:txBody>
      </p:sp>
      <p:pic>
        <p:nvPicPr>
          <p:cNvPr id="4" name="Content Placeholder 3" descr="easy_butt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5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iry_dust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r="341"/>
          <a:stretch/>
        </p:blipFill>
        <p:spPr>
          <a:xfrm>
            <a:off x="-63374" y="0"/>
            <a:ext cx="9207374" cy="6921661"/>
          </a:xfrm>
        </p:spPr>
      </p:pic>
    </p:spTree>
    <p:extLst>
      <p:ext uri="{BB962C8B-B14F-4D97-AF65-F5344CB8AC3E}">
        <p14:creationId xmlns:p14="http://schemas.microsoft.com/office/powerpoint/2010/main" val="2301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37" y="2502652"/>
            <a:ext cx="3507663" cy="435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expectations</a:t>
            </a:r>
          </a:p>
          <a:p>
            <a:r>
              <a:rPr lang="en-US" dirty="0" smtClean="0"/>
              <a:t>Reduced resources</a:t>
            </a:r>
          </a:p>
          <a:p>
            <a:r>
              <a:rPr lang="en-US" dirty="0" smtClean="0"/>
              <a:t>Central administration shifts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Work/life balance</a:t>
            </a:r>
          </a:p>
        </p:txBody>
      </p:sp>
    </p:spTree>
    <p:extLst>
      <p:ext uri="{BB962C8B-B14F-4D97-AF65-F5344CB8AC3E}">
        <p14:creationId xmlns:p14="http://schemas.microsoft.com/office/powerpoint/2010/main" val="15792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keep it in perspective--it's work, not life</a:t>
            </a:r>
          </a:p>
          <a:p>
            <a:r>
              <a:rPr lang="en-US" dirty="0"/>
              <a:t>everyone else is in the same boat, so you have company</a:t>
            </a:r>
          </a:p>
          <a:p>
            <a:r>
              <a:rPr lang="en-US" dirty="0"/>
              <a:t>make small, continuous, manageable changes</a:t>
            </a:r>
          </a:p>
          <a:p>
            <a:r>
              <a:rPr lang="en-US" dirty="0"/>
              <a:t>keep improving yourself and your skills</a:t>
            </a:r>
          </a:p>
          <a:p>
            <a:r>
              <a:rPr lang="en-US" dirty="0"/>
              <a:t>make time to </a:t>
            </a:r>
            <a:r>
              <a:rPr lang="en-US" dirty="0" smtClean="0"/>
              <a:t>rest and work differently (telecommuting) </a:t>
            </a:r>
            <a:endParaRPr lang="en-US" dirty="0"/>
          </a:p>
          <a:p>
            <a:r>
              <a:rPr lang="en-US" dirty="0"/>
              <a:t>have a support network</a:t>
            </a:r>
          </a:p>
          <a:p>
            <a:r>
              <a:rPr lang="en-US" dirty="0"/>
              <a:t>change what you can and figure out ways to minimize the impact of the rest</a:t>
            </a:r>
          </a:p>
          <a:p>
            <a:r>
              <a:rPr lang="en-US" dirty="0"/>
              <a:t>know your resources (people, programs, </a:t>
            </a:r>
            <a:r>
              <a:rPr lang="en-US" dirty="0" smtClean="0"/>
              <a:t>etc.)</a:t>
            </a:r>
            <a:endParaRPr lang="en-US" dirty="0"/>
          </a:p>
          <a:p>
            <a:r>
              <a:rPr lang="en-US" dirty="0"/>
              <a:t>track the positive, too (know what's changing, what little progresses are made, positive impact you may have had, even in a negative or challenging situation)</a:t>
            </a:r>
          </a:p>
        </p:txBody>
      </p:sp>
    </p:spTree>
    <p:extLst>
      <p:ext uri="{BB962C8B-B14F-4D97-AF65-F5344CB8AC3E}">
        <p14:creationId xmlns:p14="http://schemas.microsoft.com/office/powerpoint/2010/main" val="4049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Care of Your Continuing Education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connect </a:t>
            </a:r>
            <a:r>
              <a:rPr lang="en-US" dirty="0"/>
              <a:t>with the PEOPLE, they are human beings</a:t>
            </a:r>
          </a:p>
          <a:p>
            <a:r>
              <a:rPr lang="en-US" dirty="0"/>
              <a:t>work with the willing to create positive change--this will not always include everyone, but stay focused on those who WANT to change</a:t>
            </a:r>
          </a:p>
          <a:p>
            <a:r>
              <a:rPr lang="en-US" dirty="0"/>
              <a:t>know your goals</a:t>
            </a:r>
          </a:p>
          <a:p>
            <a:r>
              <a:rPr lang="en-US" dirty="0"/>
              <a:t>know your priorities</a:t>
            </a:r>
          </a:p>
          <a:p>
            <a:r>
              <a:rPr lang="en-US" dirty="0"/>
              <a:t>create a plan</a:t>
            </a:r>
          </a:p>
          <a:p>
            <a:r>
              <a:rPr lang="en-US" dirty="0"/>
              <a:t>know what's possible and what's not</a:t>
            </a:r>
          </a:p>
          <a:p>
            <a:r>
              <a:rPr lang="en-US" dirty="0"/>
              <a:t>improve in small, continuous ways</a:t>
            </a:r>
          </a:p>
          <a:p>
            <a:r>
              <a:rPr lang="en-US" dirty="0"/>
              <a:t>broadcast your success</a:t>
            </a:r>
          </a:p>
          <a:p>
            <a:r>
              <a:rPr lang="en-US" dirty="0"/>
              <a:t>dissect every failure to learn as much as you can</a:t>
            </a:r>
          </a:p>
        </p:txBody>
      </p:sp>
    </p:spTree>
    <p:extLst>
      <p:ext uri="{BB962C8B-B14F-4D97-AF65-F5344CB8AC3E}">
        <p14:creationId xmlns:p14="http://schemas.microsoft.com/office/powerpoint/2010/main" val="1075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Care of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can’t be everything to everybody</a:t>
            </a:r>
          </a:p>
          <a:p>
            <a:r>
              <a:rPr lang="en-US" dirty="0" smtClean="0"/>
              <a:t>Be customer managers, not product managers</a:t>
            </a:r>
          </a:p>
          <a:p>
            <a:r>
              <a:rPr lang="en-US" dirty="0" smtClean="0"/>
              <a:t>Think customer share, not market share</a:t>
            </a:r>
          </a:p>
          <a:p>
            <a:r>
              <a:rPr lang="en-US" dirty="0" smtClean="0"/>
              <a:t>You must be financially self-sufficient</a:t>
            </a:r>
          </a:p>
          <a:p>
            <a:r>
              <a:rPr lang="en-US" dirty="0" smtClean="0"/>
              <a:t>Collect and analyze data to make data-driven decisions…numbers are your friends</a:t>
            </a:r>
          </a:p>
          <a:p>
            <a:r>
              <a:rPr lang="en-US" dirty="0" smtClean="0"/>
              <a:t>Reduce meetings by using technology</a:t>
            </a:r>
          </a:p>
          <a:p>
            <a:r>
              <a:rPr lang="en-US" dirty="0" smtClean="0"/>
              <a:t>Streamline catalog/promotion production</a:t>
            </a:r>
          </a:p>
          <a:p>
            <a:r>
              <a:rPr lang="en-US" dirty="0" smtClean="0"/>
              <a:t>Cut the dogs!</a:t>
            </a:r>
          </a:p>
          <a:p>
            <a:r>
              <a:rPr lang="en-US" dirty="0" smtClean="0"/>
              <a:t>Have a one-year business plan</a:t>
            </a:r>
          </a:p>
          <a:p>
            <a:r>
              <a:rPr lang="en-US" dirty="0" smtClean="0"/>
              <a:t>Be essential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724399"/>
            <a:ext cx="343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Greg Marsello, LERN</a:t>
            </a:r>
          </a:p>
          <a:p>
            <a:r>
              <a:rPr lang="en-US" sz="2400" dirty="0" smtClean="0"/>
              <a:t>marsello@LERN.org</a:t>
            </a:r>
            <a:endParaRPr lang="en-US" sz="24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9144"/>
            <a:ext cx="2641600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7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293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Resiliency Strategies</vt:lpstr>
      <vt:lpstr>??????????</vt:lpstr>
      <vt:lpstr>PowerPoint Presentation</vt:lpstr>
      <vt:lpstr>The Challenges</vt:lpstr>
      <vt:lpstr>Taking Care of Yourself</vt:lpstr>
      <vt:lpstr>Taking Care of Your Continuing Education Unit</vt:lpstr>
      <vt:lpstr>Taking Care of Continuing Education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Marsello</dc:creator>
  <cp:lastModifiedBy>Jill M Pippin</cp:lastModifiedBy>
  <cp:revision>6</cp:revision>
  <dcterms:created xsi:type="dcterms:W3CDTF">2014-10-28T10:43:04Z</dcterms:created>
  <dcterms:modified xsi:type="dcterms:W3CDTF">2014-11-12T19:01:36Z</dcterms:modified>
</cp:coreProperties>
</file>